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5" r:id="rId2"/>
  </p:sldMasterIdLst>
  <p:notesMasterIdLst>
    <p:notesMasterId r:id="rId24"/>
  </p:notesMasterIdLst>
  <p:sldIdLst>
    <p:sldId id="730" r:id="rId3"/>
    <p:sldId id="733" r:id="rId4"/>
    <p:sldId id="743" r:id="rId5"/>
    <p:sldId id="643" r:id="rId6"/>
    <p:sldId id="644" r:id="rId7"/>
    <p:sldId id="734" r:id="rId8"/>
    <p:sldId id="653" r:id="rId9"/>
    <p:sldId id="744" r:id="rId10"/>
    <p:sldId id="745" r:id="rId11"/>
    <p:sldId id="696" r:id="rId12"/>
    <p:sldId id="707" r:id="rId13"/>
    <p:sldId id="713" r:id="rId14"/>
    <p:sldId id="715" r:id="rId15"/>
    <p:sldId id="692" r:id="rId16"/>
    <p:sldId id="729" r:id="rId17"/>
    <p:sldId id="742" r:id="rId18"/>
    <p:sldId id="726" r:id="rId19"/>
    <p:sldId id="741" r:id="rId20"/>
    <p:sldId id="728" r:id="rId21"/>
    <p:sldId id="727" r:id="rId22"/>
    <p:sldId id="694" r:id="rId23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93"/>
    <a:srgbClr val="27E127"/>
    <a:srgbClr val="47941C"/>
    <a:srgbClr val="FF2D2D"/>
    <a:srgbClr val="FF8181"/>
    <a:srgbClr val="CA1829"/>
    <a:srgbClr val="FFFFFF"/>
    <a:srgbClr val="3FFF96"/>
    <a:srgbClr val="0039A6"/>
    <a:srgbClr val="4B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69448" autoAdjust="0"/>
  </p:normalViewPr>
  <p:slideViewPr>
    <p:cSldViewPr>
      <p:cViewPr varScale="1">
        <p:scale>
          <a:sx n="116" d="100"/>
          <a:sy n="116" d="100"/>
        </p:scale>
        <p:origin x="14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Admin\&#1052;&#1086;&#1080;%20&#1076;&#1086;&#1082;&#1091;&#1084;&#1077;&#1085;&#1090;&#1099;\Veta\&#1048;&#1084;&#1087;&#1083;&#1072;&#1085;&#1090;&#1072;&#1090;&#1099;\EDX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266268520541256"/>
          <c:y val="0.1320623211289845"/>
          <c:w val="0.64332671541226005"/>
          <c:h val="0.72514590043332761"/>
        </c:manualLayout>
      </c:layout>
      <c:barChart>
        <c:barDir val="col"/>
        <c:grouping val="percentStacked"/>
        <c:varyColors val="0"/>
        <c:ser>
          <c:idx val="0"/>
          <c:order val="0"/>
          <c:tx>
            <c:v>Ti</c:v>
          </c:tx>
          <c:invertIfNegative val="0"/>
          <c:val>
            <c:numRef>
              <c:f>Лист1!$C$10:$E$10</c:f>
              <c:numCache>
                <c:formatCode>0.00</c:formatCode>
                <c:ptCount val="3"/>
                <c:pt idx="0">
                  <c:v>99.26</c:v>
                </c:pt>
                <c:pt idx="1">
                  <c:v>65.576333333333224</c:v>
                </c:pt>
                <c:pt idx="2">
                  <c:v>68.217000000000013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09-4830-8FAE-4DAA327BE99D}"/>
            </c:ext>
          </c:extLst>
        </c:ser>
        <c:ser>
          <c:idx val="1"/>
          <c:order val="1"/>
          <c:tx>
            <c:v>Ca</c:v>
          </c:tx>
          <c:invertIfNegative val="0"/>
          <c:val>
            <c:numRef>
              <c:f>Лист1!$C$11:$E$11</c:f>
              <c:numCache>
                <c:formatCode>0.00</c:formatCode>
                <c:ptCount val="3"/>
                <c:pt idx="1">
                  <c:v>22.567999999999998</c:v>
                </c:pt>
                <c:pt idx="2">
                  <c:v>21.373333333333278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09-4830-8FAE-4DAA327BE99D}"/>
            </c:ext>
          </c:extLst>
        </c:ser>
        <c:ser>
          <c:idx val="2"/>
          <c:order val="2"/>
          <c:tx>
            <c:v>P</c:v>
          </c:tx>
          <c:invertIfNegative val="0"/>
          <c:val>
            <c:numRef>
              <c:f>Лист1!$C$12:$E$12</c:f>
              <c:numCache>
                <c:formatCode>0.00</c:formatCode>
                <c:ptCount val="3"/>
                <c:pt idx="1">
                  <c:v>8.3166666666666718</c:v>
                </c:pt>
                <c:pt idx="2">
                  <c:v>7.5243333333333338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A09-4830-8FAE-4DAA327BE99D}"/>
            </c:ext>
          </c:extLst>
        </c:ser>
        <c:ser>
          <c:idx val="3"/>
          <c:order val="3"/>
          <c:tx>
            <c:v>Na</c:v>
          </c:tx>
          <c:invertIfNegative val="0"/>
          <c:val>
            <c:numRef>
              <c:f>Лист1!$C$13:$E$13</c:f>
              <c:numCache>
                <c:formatCode>0.00</c:formatCode>
                <c:ptCount val="3"/>
                <c:pt idx="1">
                  <c:v>2.4066666666666667</c:v>
                </c:pt>
                <c:pt idx="2">
                  <c:v>2.113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A09-4830-8FAE-4DAA327BE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3057864"/>
        <c:axId val="263057080"/>
      </c:barChart>
      <c:catAx>
        <c:axId val="26305786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263057080"/>
        <c:crosses val="autoZero"/>
        <c:auto val="1"/>
        <c:lblAlgn val="ctr"/>
        <c:lblOffset val="100"/>
        <c:noMultiLvlLbl val="0"/>
      </c:catAx>
      <c:valAx>
        <c:axId val="2630570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30578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612490195037656"/>
          <c:y val="5.865462194559707E-2"/>
          <c:w val="0.89864203226764605"/>
          <c:h val="0.8326197797507189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34-46BE-AABA-CC7DE1B3DF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34-46BE-AABA-CC7DE1B3DF5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34-46BE-AABA-CC7DE1B3DF54}"/>
              </c:ext>
            </c:extLst>
          </c:dPt>
          <c:cat>
            <c:strRef>
              <c:f>'Result sheet'!$B$85:$E$85</c:f>
              <c:strCache>
                <c:ptCount val="4"/>
                <c:pt idx="0">
                  <c:v>среда</c:v>
                </c:pt>
                <c:pt idx="1">
                  <c:v>Ti</c:v>
                </c:pt>
                <c:pt idx="2">
                  <c:v>ПЭО-Ti</c:v>
                </c:pt>
                <c:pt idx="3">
                  <c:v>control</c:v>
                </c:pt>
              </c:strCache>
            </c:strRef>
          </c:cat>
          <c:val>
            <c:numRef>
              <c:f>'Result sheet'!$B$86:$E$86</c:f>
              <c:numCache>
                <c:formatCode>General</c:formatCode>
                <c:ptCount val="4"/>
                <c:pt idx="0">
                  <c:v>0</c:v>
                </c:pt>
                <c:pt idx="1">
                  <c:v>0.64179444444444422</c:v>
                </c:pt>
                <c:pt idx="2">
                  <c:v>0.37226111111111099</c:v>
                </c:pt>
                <c:pt idx="3">
                  <c:v>0.90588333333333304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234-46BE-AABA-CC7DE1B3D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900496"/>
        <c:axId val="292646176"/>
        <c:axId val="0"/>
      </c:bar3DChart>
      <c:catAx>
        <c:axId val="223900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2646176"/>
        <c:crosses val="autoZero"/>
        <c:auto val="1"/>
        <c:lblAlgn val="ctr"/>
        <c:lblOffset val="100"/>
        <c:noMultiLvlLbl val="0"/>
      </c:catAx>
      <c:valAx>
        <c:axId val="292646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9004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99C85-B8A4-4F92-8150-C59941B97449}" type="doc">
      <dgm:prSet loTypeId="urn:microsoft.com/office/officeart/2005/8/layout/radial1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68EC5B7-38C7-4FD2-8ED7-05D8D7C253BA}">
      <dgm:prSet phldrT="[Текст]" custT="1"/>
      <dgm:spPr/>
      <dgm:t>
        <a:bodyPr/>
        <a:lstStyle/>
        <a:p>
          <a:r>
            <a:rPr lang="ru-RU" sz="2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БГМУ</a:t>
          </a:r>
          <a:endParaRPr lang="ru-RU" sz="240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69DC5E80-566D-4078-9CC6-E2BC92B422F9}" type="parTrans" cxnId="{868F4878-7E05-456F-A335-DA811A3290E2}">
      <dgm:prSet/>
      <dgm:spPr/>
      <dgm:t>
        <a:bodyPr/>
        <a:lstStyle/>
        <a:p>
          <a:endParaRPr lang="ru-RU"/>
        </a:p>
      </dgm:t>
    </dgm:pt>
    <dgm:pt modelId="{15D34A58-4FE5-43DD-BB75-BF1E5EE14FF4}" type="sibTrans" cxnId="{868F4878-7E05-456F-A335-DA811A3290E2}">
      <dgm:prSet/>
      <dgm:spPr/>
      <dgm:t>
        <a:bodyPr/>
        <a:lstStyle/>
        <a:p>
          <a:endParaRPr lang="ru-RU"/>
        </a:p>
      </dgm:t>
    </dgm:pt>
    <dgm:pt modelId="{E6BC6FF7-26A2-4FC9-97A3-27A81D8CCFC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ПАРТНЕРСТВО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- ИОХ УНЦ РАН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- </a:t>
          </a:r>
          <a:r>
            <a:rPr lang="ru-RU" sz="1400" dirty="0" err="1" smtClean="0">
              <a:latin typeface="Segoe UI" pitchFamily="34" charset="0"/>
              <a:ea typeface="Segoe UI" pitchFamily="34" charset="0"/>
              <a:cs typeface="Segoe UI" pitchFamily="34" charset="0"/>
            </a:rPr>
            <a:t>Иммунопрепарат</a:t>
          </a:r>
          <a:endParaRPr lang="ru-RU" sz="1400" dirty="0" smtClean="0">
            <a:latin typeface="Segoe UI" pitchFamily="34" charset="0"/>
            <a:ea typeface="Segoe UI" pitchFamily="34" charset="0"/>
            <a:cs typeface="Segoe UI" pitchFamily="34" charset="0"/>
          </a:endParaRPr>
        </a:p>
        <a:p>
          <a:pPr>
            <a:spcAft>
              <a:spcPts val="0"/>
            </a:spcAft>
          </a:pPr>
          <a:r>
            <a:rPr lang="ru-RU" sz="1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ФГУП «НПО «</a:t>
          </a:r>
          <a:r>
            <a:rPr lang="ru-RU" sz="1400" dirty="0" err="1" smtClean="0">
              <a:latin typeface="Segoe UI" pitchFamily="34" charset="0"/>
              <a:ea typeface="Segoe UI" pitchFamily="34" charset="0"/>
              <a:cs typeface="Segoe UI" pitchFamily="34" charset="0"/>
            </a:rPr>
            <a:t>Микроген</a:t>
          </a:r>
          <a:r>
            <a:rPr lang="ru-RU" sz="1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»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- ОАО </a:t>
          </a:r>
          <a:r>
            <a:rPr lang="ru-RU" sz="1400" dirty="0" err="1" smtClean="0">
              <a:latin typeface="Segoe UI" pitchFamily="34" charset="0"/>
              <a:ea typeface="Segoe UI" pitchFamily="34" charset="0"/>
              <a:cs typeface="Segoe UI" pitchFamily="34" charset="0"/>
            </a:rPr>
            <a:t>Красфарма</a:t>
          </a:r>
          <a:endParaRPr lang="ru-RU" sz="1400" dirty="0"/>
        </a:p>
      </dgm:t>
    </dgm:pt>
    <dgm:pt modelId="{1C9B69A5-8FC8-42FD-8823-0CFE71A9A1B9}" type="parTrans" cxnId="{E72A3E75-B674-4BD7-B246-715687623DCD}">
      <dgm:prSet/>
      <dgm:spPr/>
      <dgm:t>
        <a:bodyPr/>
        <a:lstStyle/>
        <a:p>
          <a:endParaRPr lang="ru-RU"/>
        </a:p>
      </dgm:t>
    </dgm:pt>
    <dgm:pt modelId="{FCDE9689-0DF3-42EF-98D2-A851DAD2A366}" type="sibTrans" cxnId="{E72A3E75-B674-4BD7-B246-715687623DCD}">
      <dgm:prSet/>
      <dgm:spPr/>
      <dgm:t>
        <a:bodyPr/>
        <a:lstStyle/>
        <a:p>
          <a:endParaRPr lang="ru-RU"/>
        </a:p>
      </dgm:t>
    </dgm:pt>
    <dgm:pt modelId="{0C123B68-7EA4-42AB-ADE8-7FAB058204B5}">
      <dgm:prSet phldrT="[Текст]" custT="1"/>
      <dgm:spPr/>
      <dgm:t>
        <a:bodyPr/>
        <a:lstStyle/>
        <a:p>
          <a:pPr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- 7 кафедр, 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- Лаборатория клеточных культур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– </a:t>
          </a:r>
          <a:r>
            <a:rPr lang="ru-RU" sz="13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Центральная научно-исследовательская лаборатория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- более  90 специалистов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- Финансирование 40 млн. руб.</a:t>
          </a:r>
          <a:endParaRPr lang="ru-RU" sz="130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BCB8B68-ECAC-4E89-8E3B-6F18E374CB41}" type="parTrans" cxnId="{4309AA7A-556D-45D7-A640-FA838A15D12A}">
      <dgm:prSet/>
      <dgm:spPr/>
      <dgm:t>
        <a:bodyPr/>
        <a:lstStyle/>
        <a:p>
          <a:endParaRPr lang="ru-RU"/>
        </a:p>
      </dgm:t>
    </dgm:pt>
    <dgm:pt modelId="{34EB2433-9818-49BA-93CD-2312931F8550}" type="sibTrans" cxnId="{4309AA7A-556D-45D7-A640-FA838A15D12A}">
      <dgm:prSet/>
      <dgm:spPr/>
      <dgm:t>
        <a:bodyPr/>
        <a:lstStyle/>
        <a:p>
          <a:endParaRPr lang="ru-RU"/>
        </a:p>
      </dgm:t>
    </dgm:pt>
    <dgm:pt modelId="{6F724C5D-7A55-4B5A-BFF7-9857E81F66F1}">
      <dgm:prSet phldrT="[Текст]" custRadScaleRad="165593" custRadScaleInc="98778"/>
      <dgm:spPr/>
      <dgm:t>
        <a:bodyPr/>
        <a:lstStyle/>
        <a:p>
          <a:endParaRPr lang="ru-RU"/>
        </a:p>
      </dgm:t>
    </dgm:pt>
    <dgm:pt modelId="{8A9A05E7-1BA2-4356-B331-6EB254857A10}" type="parTrans" cxnId="{3002E77A-D1D4-4150-A8CC-030E6550C175}">
      <dgm:prSet/>
      <dgm:spPr/>
      <dgm:t>
        <a:bodyPr/>
        <a:lstStyle/>
        <a:p>
          <a:endParaRPr lang="ru-RU"/>
        </a:p>
      </dgm:t>
    </dgm:pt>
    <dgm:pt modelId="{6AC2E512-7733-4081-9AAB-EE4FE7B9B566}" type="sibTrans" cxnId="{3002E77A-D1D4-4150-A8CC-030E6550C175}">
      <dgm:prSet/>
      <dgm:spPr/>
      <dgm:t>
        <a:bodyPr/>
        <a:lstStyle/>
        <a:p>
          <a:endParaRPr lang="ru-RU"/>
        </a:p>
      </dgm:t>
    </dgm:pt>
    <dgm:pt modelId="{5F045F66-A0B3-4EDA-B17E-4BC6D2D9043C}" type="pres">
      <dgm:prSet presAssocID="{0D299C85-B8A4-4F92-8150-C59941B9744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337D46-A089-4FA1-B92C-746B23BDA43B}" type="pres">
      <dgm:prSet presAssocID="{268EC5B7-38C7-4FD2-8ED7-05D8D7C253BA}" presName="centerShape" presStyleLbl="node0" presStyleIdx="0" presStyleCnt="1" custScaleX="130339" custLinFactNeighborX="4942" custLinFactNeighborY="-31455"/>
      <dgm:spPr/>
      <dgm:t>
        <a:bodyPr/>
        <a:lstStyle/>
        <a:p>
          <a:endParaRPr lang="ru-RU"/>
        </a:p>
      </dgm:t>
    </dgm:pt>
    <dgm:pt modelId="{EB982427-FAE1-42C5-80C1-3045A4DD4D6C}" type="pres">
      <dgm:prSet presAssocID="{1C9B69A5-8FC8-42FD-8823-0CFE71A9A1B9}" presName="Name9" presStyleLbl="parChTrans1D2" presStyleIdx="0" presStyleCnt="2"/>
      <dgm:spPr/>
      <dgm:t>
        <a:bodyPr/>
        <a:lstStyle/>
        <a:p>
          <a:endParaRPr lang="ru-RU"/>
        </a:p>
      </dgm:t>
    </dgm:pt>
    <dgm:pt modelId="{903F15EB-5CB0-4F6C-90F0-EF568CFC28D3}" type="pres">
      <dgm:prSet presAssocID="{1C9B69A5-8FC8-42FD-8823-0CFE71A9A1B9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47A41BD-3A99-4287-B284-554EC4B3ACA3}" type="pres">
      <dgm:prSet presAssocID="{E6BC6FF7-26A2-4FC9-97A3-27A81D8CCFCD}" presName="node" presStyleLbl="node1" presStyleIdx="0" presStyleCnt="2" custScaleX="283142" custScaleY="124834" custRadScaleRad="193523" custRadScaleInc="767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7CA4446-B854-480D-A98F-14BB9B499B81}" type="pres">
      <dgm:prSet presAssocID="{4BCB8B68-ECAC-4E89-8E3B-6F18E374CB41}" presName="Name9" presStyleLbl="parChTrans1D2" presStyleIdx="1" presStyleCnt="2"/>
      <dgm:spPr/>
      <dgm:t>
        <a:bodyPr/>
        <a:lstStyle/>
        <a:p>
          <a:endParaRPr lang="ru-RU"/>
        </a:p>
      </dgm:t>
    </dgm:pt>
    <dgm:pt modelId="{E5AD08A7-7CEA-4804-8DF4-0596D90D69C3}" type="pres">
      <dgm:prSet presAssocID="{4BCB8B68-ECAC-4E89-8E3B-6F18E374CB41}" presName="connTx" presStyleLbl="parChTrans1D2" presStyleIdx="1" presStyleCnt="2"/>
      <dgm:spPr/>
      <dgm:t>
        <a:bodyPr/>
        <a:lstStyle/>
        <a:p>
          <a:endParaRPr lang="ru-RU"/>
        </a:p>
      </dgm:t>
    </dgm:pt>
    <dgm:pt modelId="{F3C8DDD2-A0F9-406F-A358-B6764FEA1148}" type="pres">
      <dgm:prSet presAssocID="{0C123B68-7EA4-42AB-ADE8-7FAB058204B5}" presName="node" presStyleLbl="node1" presStyleIdx="1" presStyleCnt="2" custScaleX="318800" custScaleY="119939" custRadScaleRad="199222" custRadScaleInc="1224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99FCBF0-E854-4865-B8B9-633631B6ADCC}" type="presOf" srcId="{4BCB8B68-ECAC-4E89-8E3B-6F18E374CB41}" destId="{E5AD08A7-7CEA-4804-8DF4-0596D90D69C3}" srcOrd="1" destOrd="0" presId="urn:microsoft.com/office/officeart/2005/8/layout/radial1"/>
    <dgm:cxn modelId="{4309AA7A-556D-45D7-A640-FA838A15D12A}" srcId="{268EC5B7-38C7-4FD2-8ED7-05D8D7C253BA}" destId="{0C123B68-7EA4-42AB-ADE8-7FAB058204B5}" srcOrd="1" destOrd="0" parTransId="{4BCB8B68-ECAC-4E89-8E3B-6F18E374CB41}" sibTransId="{34EB2433-9818-49BA-93CD-2312931F8550}"/>
    <dgm:cxn modelId="{3002E77A-D1D4-4150-A8CC-030E6550C175}" srcId="{0D299C85-B8A4-4F92-8150-C59941B97449}" destId="{6F724C5D-7A55-4B5A-BFF7-9857E81F66F1}" srcOrd="1" destOrd="0" parTransId="{8A9A05E7-1BA2-4356-B331-6EB254857A10}" sibTransId="{6AC2E512-7733-4081-9AAB-EE4FE7B9B566}"/>
    <dgm:cxn modelId="{FC1E9CA1-42C7-4A5C-A0DD-CFFBA835BD8B}" type="presOf" srcId="{4BCB8B68-ECAC-4E89-8E3B-6F18E374CB41}" destId="{17CA4446-B854-480D-A98F-14BB9B499B81}" srcOrd="0" destOrd="0" presId="urn:microsoft.com/office/officeart/2005/8/layout/radial1"/>
    <dgm:cxn modelId="{A226A172-33C0-4B3E-8757-458E11A523EF}" type="presOf" srcId="{268EC5B7-38C7-4FD2-8ED7-05D8D7C253BA}" destId="{25337D46-A089-4FA1-B92C-746B23BDA43B}" srcOrd="0" destOrd="0" presId="urn:microsoft.com/office/officeart/2005/8/layout/radial1"/>
    <dgm:cxn modelId="{3BA4F3A3-FFC6-4FFB-B45D-722564727C34}" type="presOf" srcId="{E6BC6FF7-26A2-4FC9-97A3-27A81D8CCFCD}" destId="{547A41BD-3A99-4287-B284-554EC4B3ACA3}" srcOrd="0" destOrd="0" presId="urn:microsoft.com/office/officeart/2005/8/layout/radial1"/>
    <dgm:cxn modelId="{E72A3E75-B674-4BD7-B246-715687623DCD}" srcId="{268EC5B7-38C7-4FD2-8ED7-05D8D7C253BA}" destId="{E6BC6FF7-26A2-4FC9-97A3-27A81D8CCFCD}" srcOrd="0" destOrd="0" parTransId="{1C9B69A5-8FC8-42FD-8823-0CFE71A9A1B9}" sibTransId="{FCDE9689-0DF3-42EF-98D2-A851DAD2A366}"/>
    <dgm:cxn modelId="{868F4878-7E05-456F-A335-DA811A3290E2}" srcId="{0D299C85-B8A4-4F92-8150-C59941B97449}" destId="{268EC5B7-38C7-4FD2-8ED7-05D8D7C253BA}" srcOrd="0" destOrd="0" parTransId="{69DC5E80-566D-4078-9CC6-E2BC92B422F9}" sibTransId="{15D34A58-4FE5-43DD-BB75-BF1E5EE14FF4}"/>
    <dgm:cxn modelId="{A189E74F-3E71-4586-BB21-EF61E6C33080}" type="presOf" srcId="{1C9B69A5-8FC8-42FD-8823-0CFE71A9A1B9}" destId="{EB982427-FAE1-42C5-80C1-3045A4DD4D6C}" srcOrd="0" destOrd="0" presId="urn:microsoft.com/office/officeart/2005/8/layout/radial1"/>
    <dgm:cxn modelId="{6E629F9D-A4C9-4AD8-B351-381EDD68A09F}" type="presOf" srcId="{0D299C85-B8A4-4F92-8150-C59941B97449}" destId="{5F045F66-A0B3-4EDA-B17E-4BC6D2D9043C}" srcOrd="0" destOrd="0" presId="urn:microsoft.com/office/officeart/2005/8/layout/radial1"/>
    <dgm:cxn modelId="{428BE1CB-4BB6-47F6-A2B9-03EF1E8FB1AC}" type="presOf" srcId="{0C123B68-7EA4-42AB-ADE8-7FAB058204B5}" destId="{F3C8DDD2-A0F9-406F-A358-B6764FEA1148}" srcOrd="0" destOrd="0" presId="urn:microsoft.com/office/officeart/2005/8/layout/radial1"/>
    <dgm:cxn modelId="{AFD343AB-5E6E-4AC5-B876-A81BF7DF2F30}" type="presOf" srcId="{1C9B69A5-8FC8-42FD-8823-0CFE71A9A1B9}" destId="{903F15EB-5CB0-4F6C-90F0-EF568CFC28D3}" srcOrd="1" destOrd="0" presId="urn:microsoft.com/office/officeart/2005/8/layout/radial1"/>
    <dgm:cxn modelId="{7E23657C-14C1-4398-8468-D7F709A186E1}" type="presParOf" srcId="{5F045F66-A0B3-4EDA-B17E-4BC6D2D9043C}" destId="{25337D46-A089-4FA1-B92C-746B23BDA43B}" srcOrd="0" destOrd="0" presId="urn:microsoft.com/office/officeart/2005/8/layout/radial1"/>
    <dgm:cxn modelId="{8E508FDA-D3D9-48D5-8E16-FF02DE92E773}" type="presParOf" srcId="{5F045F66-A0B3-4EDA-B17E-4BC6D2D9043C}" destId="{EB982427-FAE1-42C5-80C1-3045A4DD4D6C}" srcOrd="1" destOrd="0" presId="urn:microsoft.com/office/officeart/2005/8/layout/radial1"/>
    <dgm:cxn modelId="{6BDECBA0-697E-43AD-A9E1-DC0BBBB6AEBE}" type="presParOf" srcId="{EB982427-FAE1-42C5-80C1-3045A4DD4D6C}" destId="{903F15EB-5CB0-4F6C-90F0-EF568CFC28D3}" srcOrd="0" destOrd="0" presId="urn:microsoft.com/office/officeart/2005/8/layout/radial1"/>
    <dgm:cxn modelId="{A297DF9A-B497-422F-9B37-54074DD8D298}" type="presParOf" srcId="{5F045F66-A0B3-4EDA-B17E-4BC6D2D9043C}" destId="{547A41BD-3A99-4287-B284-554EC4B3ACA3}" srcOrd="2" destOrd="0" presId="urn:microsoft.com/office/officeart/2005/8/layout/radial1"/>
    <dgm:cxn modelId="{6F8A135B-DB66-47FD-821A-6F62D85626BF}" type="presParOf" srcId="{5F045F66-A0B3-4EDA-B17E-4BC6D2D9043C}" destId="{17CA4446-B854-480D-A98F-14BB9B499B81}" srcOrd="3" destOrd="0" presId="urn:microsoft.com/office/officeart/2005/8/layout/radial1"/>
    <dgm:cxn modelId="{D06E56C4-E8FA-46D1-9319-2F8DD30792D6}" type="presParOf" srcId="{17CA4446-B854-480D-A98F-14BB9B499B81}" destId="{E5AD08A7-7CEA-4804-8DF4-0596D90D69C3}" srcOrd="0" destOrd="0" presId="urn:microsoft.com/office/officeart/2005/8/layout/radial1"/>
    <dgm:cxn modelId="{89FF8BAC-A26B-4D23-A859-B865ABB91C49}" type="presParOf" srcId="{5F045F66-A0B3-4EDA-B17E-4BC6D2D9043C}" destId="{F3C8DDD2-A0F9-406F-A358-B6764FEA1148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758307-D0C4-46BE-AF87-6A0A7DC1C7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3EE593-4805-42C2-9D66-F4254E55E3EC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dirty="0" smtClean="0">
              <a:effectLst/>
            </a:rPr>
            <a:t>Сбор клинического материала</a:t>
          </a:r>
          <a:endParaRPr lang="ru-RU" sz="1600" dirty="0"/>
        </a:p>
      </dgm:t>
    </dgm:pt>
    <dgm:pt modelId="{A58723CF-C83D-46C9-B6B9-0FFF60290805}" type="parTrans" cxnId="{CF968B3C-79A8-4274-88F8-A7A126101FF5}">
      <dgm:prSet/>
      <dgm:spPr/>
      <dgm:t>
        <a:bodyPr/>
        <a:lstStyle/>
        <a:p>
          <a:endParaRPr lang="ru-RU"/>
        </a:p>
      </dgm:t>
    </dgm:pt>
    <dgm:pt modelId="{3F112A50-832E-40B4-8ECF-9716C195F84D}" type="sibTrans" cxnId="{CF968B3C-79A8-4274-88F8-A7A126101FF5}">
      <dgm:prSet/>
      <dgm:spPr/>
      <dgm:t>
        <a:bodyPr/>
        <a:lstStyle/>
        <a:p>
          <a:endParaRPr lang="ru-RU"/>
        </a:p>
      </dgm:t>
    </dgm:pt>
    <dgm:pt modelId="{5F78B80F-6045-451C-8C85-4222442A61A5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3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Выявление  видов с диагностическим значением.</a:t>
          </a:r>
          <a:endParaRPr lang="ru-RU" sz="130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6EAACAB2-C1A4-4E85-BA75-3609B7BDE9DD}" type="parTrans" cxnId="{2E1569E1-788B-49AD-803F-C2A8D9BA9E7C}">
      <dgm:prSet/>
      <dgm:spPr/>
      <dgm:t>
        <a:bodyPr/>
        <a:lstStyle/>
        <a:p>
          <a:endParaRPr lang="ru-RU"/>
        </a:p>
      </dgm:t>
    </dgm:pt>
    <dgm:pt modelId="{798C2232-B6EB-4D79-BB3D-17B1D12F4954}" type="sibTrans" cxnId="{2E1569E1-788B-49AD-803F-C2A8D9BA9E7C}">
      <dgm:prSet/>
      <dgm:spPr/>
      <dgm:t>
        <a:bodyPr/>
        <a:lstStyle/>
        <a:p>
          <a:endParaRPr lang="ru-RU"/>
        </a:p>
      </dgm:t>
    </dgm:pt>
    <dgm:pt modelId="{6323596E-6770-4134-B205-525C930C0298}">
      <dgm:prSet phldrT="[Текст]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Создание малого инновационного предприятия</a:t>
          </a:r>
          <a:endParaRPr lang="ru-RU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D89280A-15FA-4C7C-B26E-DB8F377C1AF3}" type="parTrans" cxnId="{9A6CE444-7A47-47CE-AECE-F11714E8920D}">
      <dgm:prSet/>
      <dgm:spPr/>
      <dgm:t>
        <a:bodyPr/>
        <a:lstStyle/>
        <a:p>
          <a:endParaRPr lang="ru-RU"/>
        </a:p>
      </dgm:t>
    </dgm:pt>
    <dgm:pt modelId="{5DA680BA-FD12-4022-BFB4-B58E0017082A}" type="sibTrans" cxnId="{9A6CE444-7A47-47CE-AECE-F11714E8920D}">
      <dgm:prSet/>
      <dgm:spPr/>
      <dgm:t>
        <a:bodyPr/>
        <a:lstStyle/>
        <a:p>
          <a:endParaRPr lang="ru-RU"/>
        </a:p>
      </dgm:t>
    </dgm:pt>
    <dgm:pt modelId="{80714794-C389-4249-AE8F-4AE04274AB25}">
      <dgm:prSet phldrT="[Текст]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Опытный образец</a:t>
          </a:r>
          <a:endParaRPr lang="ru-RU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E0889BC-3985-4DF2-A1E0-6B34CB93D4E0}" type="sibTrans" cxnId="{D1ED4E01-5A19-4995-8E79-41EC2E110FED}">
      <dgm:prSet/>
      <dgm:spPr/>
      <dgm:t>
        <a:bodyPr/>
        <a:lstStyle/>
        <a:p>
          <a:endParaRPr lang="ru-RU"/>
        </a:p>
      </dgm:t>
    </dgm:pt>
    <dgm:pt modelId="{5D7E82F8-2A0D-426B-967F-4CD673DE7143}" type="parTrans" cxnId="{D1ED4E01-5A19-4995-8E79-41EC2E110FED}">
      <dgm:prSet/>
      <dgm:spPr/>
      <dgm:t>
        <a:bodyPr/>
        <a:lstStyle/>
        <a:p>
          <a:endParaRPr lang="ru-RU"/>
        </a:p>
      </dgm:t>
    </dgm:pt>
    <dgm:pt modelId="{69D27F10-F1BE-4740-BC92-1D9CC52805C6}" type="pres">
      <dgm:prSet presAssocID="{EC758307-D0C4-46BE-AF87-6A0A7DC1C7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BFE501-548D-4F9C-AF34-CA3EDF18FFCF}" type="pres">
      <dgm:prSet presAssocID="{AC3EE593-4805-42C2-9D66-F4254E55E3EC}" presName="parTxOnly" presStyleLbl="node1" presStyleIdx="0" presStyleCnt="4" custScaleX="2000000" custScaleY="2000000" custLinFactX="206203" custLinFactY="-1236629" custLinFactNeighborX="300000" custLinFactNeighborY="-13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E455A-59B3-497C-95D1-E6C61C7C7592}" type="pres">
      <dgm:prSet presAssocID="{3F112A50-832E-40B4-8ECF-9716C195F84D}" presName="parTxOnlySpace" presStyleCnt="0"/>
      <dgm:spPr/>
    </dgm:pt>
    <dgm:pt modelId="{A47360F2-7F1B-4642-9B22-C2597971F7B2}" type="pres">
      <dgm:prSet presAssocID="{5F78B80F-6045-451C-8C85-4222442A61A5}" presName="parTxOnly" presStyleLbl="node1" presStyleIdx="1" presStyleCnt="4" custAng="0" custScaleX="2000000" custScaleY="2000000" custLinFactX="-22131" custLinFactY="-200000" custLinFactNeighborX="-100000" custLinFactNeighborY="-2710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4BCFC-17B6-4263-BC71-B8B1DCBE88E9}" type="pres">
      <dgm:prSet presAssocID="{798C2232-B6EB-4D79-BB3D-17B1D12F4954}" presName="parTxOnlySpace" presStyleCnt="0"/>
      <dgm:spPr/>
    </dgm:pt>
    <dgm:pt modelId="{E719FC68-9341-48A7-B29C-5D48708CB572}" type="pres">
      <dgm:prSet presAssocID="{80714794-C389-4249-AE8F-4AE04274AB25}" presName="parTxOnly" presStyleLbl="node1" presStyleIdx="2" presStyleCnt="4" custScaleX="2000000" custScaleY="2000000" custLinFactX="544722" custLinFactY="-200000" custLinFactNeighborX="600000" custLinFactNeighborY="-2888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D8C8D-192A-4FC5-B963-1E0984D0AB71}" type="pres">
      <dgm:prSet presAssocID="{BE0889BC-3985-4DF2-A1E0-6B34CB93D4E0}" presName="parTxOnlySpace" presStyleCnt="0"/>
      <dgm:spPr/>
    </dgm:pt>
    <dgm:pt modelId="{F9875C48-5B54-4DFD-91F3-21827E496597}" type="pres">
      <dgm:prSet presAssocID="{6323596E-6770-4134-B205-525C930C0298}" presName="parTxOnly" presStyleLbl="node1" presStyleIdx="3" presStyleCnt="4" custScaleX="2000000" custScaleY="1737233" custLinFactX="-69395" custLinFactY="-1319253" custLinFactNeighborX="-100000" custLinFactNeighborY="-14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4A21EE-3431-430C-A897-6A9ADD26DA1E}" type="presOf" srcId="{6323596E-6770-4134-B205-525C930C0298}" destId="{F9875C48-5B54-4DFD-91F3-21827E496597}" srcOrd="0" destOrd="0" presId="urn:microsoft.com/office/officeart/2005/8/layout/chevron1"/>
    <dgm:cxn modelId="{BB9489C6-E509-4ABF-ABFF-754D83F835C0}" type="presOf" srcId="{EC758307-D0C4-46BE-AF87-6A0A7DC1C71B}" destId="{69D27F10-F1BE-4740-BC92-1D9CC52805C6}" srcOrd="0" destOrd="0" presId="urn:microsoft.com/office/officeart/2005/8/layout/chevron1"/>
    <dgm:cxn modelId="{CF968B3C-79A8-4274-88F8-A7A126101FF5}" srcId="{EC758307-D0C4-46BE-AF87-6A0A7DC1C71B}" destId="{AC3EE593-4805-42C2-9D66-F4254E55E3EC}" srcOrd="0" destOrd="0" parTransId="{A58723CF-C83D-46C9-B6B9-0FFF60290805}" sibTransId="{3F112A50-832E-40B4-8ECF-9716C195F84D}"/>
    <dgm:cxn modelId="{9A6CE444-7A47-47CE-AECE-F11714E8920D}" srcId="{EC758307-D0C4-46BE-AF87-6A0A7DC1C71B}" destId="{6323596E-6770-4134-B205-525C930C0298}" srcOrd="3" destOrd="0" parTransId="{2D89280A-15FA-4C7C-B26E-DB8F377C1AF3}" sibTransId="{5DA680BA-FD12-4022-BFB4-B58E0017082A}"/>
    <dgm:cxn modelId="{FAE895B8-D567-41D5-9D4F-5ECABAB5921A}" type="presOf" srcId="{5F78B80F-6045-451C-8C85-4222442A61A5}" destId="{A47360F2-7F1B-4642-9B22-C2597971F7B2}" srcOrd="0" destOrd="0" presId="urn:microsoft.com/office/officeart/2005/8/layout/chevron1"/>
    <dgm:cxn modelId="{D1ED4E01-5A19-4995-8E79-41EC2E110FED}" srcId="{EC758307-D0C4-46BE-AF87-6A0A7DC1C71B}" destId="{80714794-C389-4249-AE8F-4AE04274AB25}" srcOrd="2" destOrd="0" parTransId="{5D7E82F8-2A0D-426B-967F-4CD673DE7143}" sibTransId="{BE0889BC-3985-4DF2-A1E0-6B34CB93D4E0}"/>
    <dgm:cxn modelId="{2E1569E1-788B-49AD-803F-C2A8D9BA9E7C}" srcId="{EC758307-D0C4-46BE-AF87-6A0A7DC1C71B}" destId="{5F78B80F-6045-451C-8C85-4222442A61A5}" srcOrd="1" destOrd="0" parTransId="{6EAACAB2-C1A4-4E85-BA75-3609B7BDE9DD}" sibTransId="{798C2232-B6EB-4D79-BB3D-17B1D12F4954}"/>
    <dgm:cxn modelId="{2E9AED88-5B5F-4D99-8209-EB49E38915C0}" type="presOf" srcId="{AC3EE593-4805-42C2-9D66-F4254E55E3EC}" destId="{E8BFE501-548D-4F9C-AF34-CA3EDF18FFCF}" srcOrd="0" destOrd="0" presId="urn:microsoft.com/office/officeart/2005/8/layout/chevron1"/>
    <dgm:cxn modelId="{7C3AAA6E-2A17-4666-944B-6398F8A75CD1}" type="presOf" srcId="{80714794-C389-4249-AE8F-4AE04274AB25}" destId="{E719FC68-9341-48A7-B29C-5D48708CB572}" srcOrd="0" destOrd="0" presId="urn:microsoft.com/office/officeart/2005/8/layout/chevron1"/>
    <dgm:cxn modelId="{466E442C-7EED-4A90-8C4B-063532AE0701}" type="presParOf" srcId="{69D27F10-F1BE-4740-BC92-1D9CC52805C6}" destId="{E8BFE501-548D-4F9C-AF34-CA3EDF18FFCF}" srcOrd="0" destOrd="0" presId="urn:microsoft.com/office/officeart/2005/8/layout/chevron1"/>
    <dgm:cxn modelId="{ECAE4390-6EC6-4846-961B-FAC87532B7AE}" type="presParOf" srcId="{69D27F10-F1BE-4740-BC92-1D9CC52805C6}" destId="{E38E455A-59B3-497C-95D1-E6C61C7C7592}" srcOrd="1" destOrd="0" presId="urn:microsoft.com/office/officeart/2005/8/layout/chevron1"/>
    <dgm:cxn modelId="{06C91692-E640-46F2-B04D-24E3DD0A4D2D}" type="presParOf" srcId="{69D27F10-F1BE-4740-BC92-1D9CC52805C6}" destId="{A47360F2-7F1B-4642-9B22-C2597971F7B2}" srcOrd="2" destOrd="0" presId="urn:microsoft.com/office/officeart/2005/8/layout/chevron1"/>
    <dgm:cxn modelId="{9D794D9B-54EC-44BB-8135-1BDE383C1102}" type="presParOf" srcId="{69D27F10-F1BE-4740-BC92-1D9CC52805C6}" destId="{E664BCFC-17B6-4263-BC71-B8B1DCBE88E9}" srcOrd="3" destOrd="0" presId="urn:microsoft.com/office/officeart/2005/8/layout/chevron1"/>
    <dgm:cxn modelId="{B291D5CF-DFF0-4882-96FB-CCDFEFC35CA2}" type="presParOf" srcId="{69D27F10-F1BE-4740-BC92-1D9CC52805C6}" destId="{E719FC68-9341-48A7-B29C-5D48708CB572}" srcOrd="4" destOrd="0" presId="urn:microsoft.com/office/officeart/2005/8/layout/chevron1"/>
    <dgm:cxn modelId="{18E6C127-3B84-444F-B470-10E8638E8C4A}" type="presParOf" srcId="{69D27F10-F1BE-4740-BC92-1D9CC52805C6}" destId="{359D8C8D-192A-4FC5-B963-1E0984D0AB71}" srcOrd="5" destOrd="0" presId="urn:microsoft.com/office/officeart/2005/8/layout/chevron1"/>
    <dgm:cxn modelId="{3B214FEB-E738-46F4-A609-9AA310DADBC2}" type="presParOf" srcId="{69D27F10-F1BE-4740-BC92-1D9CC52805C6}" destId="{F9875C48-5B54-4DFD-91F3-21827E49659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3961AE-009B-49A3-BA4E-D01CA6F5BF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FE59873-9BFA-4066-B227-A5C2BF92195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/>
            <a:t>Выявление </a:t>
          </a:r>
          <a:r>
            <a:rPr lang="ru-RU" sz="1300" dirty="0" err="1" smtClean="0"/>
            <a:t>прогностически</a:t>
          </a:r>
          <a:r>
            <a:rPr lang="ru-RU" sz="1300" dirty="0" smtClean="0"/>
            <a:t> значимых генетических маркеров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2F070736-7EA7-4B18-AB35-ED2F44F58FDB}" type="parTrans" cxnId="{C71B64A2-6290-4ECC-8B6F-8C1FA2FA48E9}">
      <dgm:prSet/>
      <dgm:spPr/>
      <dgm:t>
        <a:bodyPr/>
        <a:lstStyle/>
        <a:p>
          <a:endParaRPr lang="ru-RU"/>
        </a:p>
      </dgm:t>
    </dgm:pt>
    <dgm:pt modelId="{DA234168-64AA-437C-AFFD-24D98BB6A46F}" type="sibTrans" cxnId="{C71B64A2-6290-4ECC-8B6F-8C1FA2FA48E9}">
      <dgm:prSet/>
      <dgm:spPr/>
      <dgm:t>
        <a:bodyPr/>
        <a:lstStyle/>
        <a:p>
          <a:endParaRPr lang="ru-RU"/>
        </a:p>
      </dgm:t>
    </dgm:pt>
    <dgm:pt modelId="{77EDBAC5-EEEF-4E2F-8FE2-6F3D4E39D66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/>
            <a:t>КЛИНИКА БГМУ</a:t>
          </a:r>
        </a:p>
        <a:p>
          <a:pPr>
            <a:spcAft>
              <a:spcPts val="0"/>
            </a:spcAft>
          </a:pPr>
          <a:r>
            <a:rPr lang="ru-RU" sz="1300" dirty="0" smtClean="0"/>
            <a:t>(2018 год)</a:t>
          </a:r>
        </a:p>
        <a:p>
          <a:pPr>
            <a:spcAft>
              <a:spcPts val="0"/>
            </a:spcAft>
          </a:pPr>
          <a:r>
            <a:rPr lang="ru-RU" sz="1300" dirty="0" smtClean="0"/>
            <a:t>Разработка алгоритма прогнозирования вариантов клинического течения, форм заболевания и ответа на терапию </a:t>
          </a:r>
          <a:endParaRPr lang="ru-RU" sz="1300" dirty="0"/>
        </a:p>
      </dgm:t>
    </dgm:pt>
    <dgm:pt modelId="{31502ECA-391A-461C-9D3C-AEB9BE31001F}" type="parTrans" cxnId="{102C9050-3C60-4A1B-8D7E-3F08E9BA5B48}">
      <dgm:prSet/>
      <dgm:spPr/>
      <dgm:t>
        <a:bodyPr/>
        <a:lstStyle/>
        <a:p>
          <a:endParaRPr lang="ru-RU"/>
        </a:p>
      </dgm:t>
    </dgm:pt>
    <dgm:pt modelId="{B8E7F97E-01DD-4AFF-B32C-F5C646DA2259}" type="sibTrans" cxnId="{102C9050-3C60-4A1B-8D7E-3F08E9BA5B48}">
      <dgm:prSet/>
      <dgm:spPr/>
      <dgm:t>
        <a:bodyPr/>
        <a:lstStyle/>
        <a:p>
          <a:endParaRPr lang="ru-RU"/>
        </a:p>
      </dgm:t>
    </dgm:pt>
    <dgm:pt modelId="{521F668D-9C08-4EBA-A256-E5FAFCA6C539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300" dirty="0" smtClean="0"/>
            <a:t>Составление алгоритма ранней ДНК-диагностики и профилактических мероприятий заболеваний</a:t>
          </a:r>
          <a:endParaRPr lang="ru-RU" sz="1300" dirty="0"/>
        </a:p>
      </dgm:t>
    </dgm:pt>
    <dgm:pt modelId="{BFFD2B7E-C7BE-45D8-A7BB-0B4162EA72C3}" type="parTrans" cxnId="{FAFAE465-1FE4-4AE6-B81A-F7EBA059BA7E}">
      <dgm:prSet/>
      <dgm:spPr/>
      <dgm:t>
        <a:bodyPr/>
        <a:lstStyle/>
        <a:p>
          <a:endParaRPr lang="ru-RU"/>
        </a:p>
      </dgm:t>
    </dgm:pt>
    <dgm:pt modelId="{3007B079-8F71-4EEB-8D04-A7E57FA21566}" type="sibTrans" cxnId="{FAFAE465-1FE4-4AE6-B81A-F7EBA059BA7E}">
      <dgm:prSet/>
      <dgm:spPr/>
      <dgm:t>
        <a:bodyPr/>
        <a:lstStyle/>
        <a:p>
          <a:endParaRPr lang="ru-RU"/>
        </a:p>
      </dgm:t>
    </dgm:pt>
    <dgm:pt modelId="{419C07F6-ED01-4377-9398-6D487B850AFB}" type="pres">
      <dgm:prSet presAssocID="{403961AE-009B-49A3-BA4E-D01CA6F5BF59}" presName="Name0" presStyleCnt="0">
        <dgm:presLayoutVars>
          <dgm:dir/>
          <dgm:animLvl val="lvl"/>
          <dgm:resizeHandles val="exact"/>
        </dgm:presLayoutVars>
      </dgm:prSet>
      <dgm:spPr/>
    </dgm:pt>
    <dgm:pt modelId="{76C3A767-AA21-4064-8605-C4FFB20A1894}" type="pres">
      <dgm:prSet presAssocID="{7FE59873-9BFA-4066-B227-A5C2BF921956}" presName="parTxOnly" presStyleLbl="node1" presStyleIdx="0" presStyleCnt="3" custScaleX="371974" custScaleY="484856" custLinFactNeighborX="-45660" custLinFactNeighborY="9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66604-AC1C-40C5-B91A-BDD290E03C28}" type="pres">
      <dgm:prSet presAssocID="{DA234168-64AA-437C-AFFD-24D98BB6A46F}" presName="parTxOnlySpace" presStyleCnt="0"/>
      <dgm:spPr/>
    </dgm:pt>
    <dgm:pt modelId="{4433F216-EA3A-412F-9A40-2E8A629300EC}" type="pres">
      <dgm:prSet presAssocID="{521F668D-9C08-4EBA-A256-E5FAFCA6C539}" presName="parTxOnly" presStyleLbl="node1" presStyleIdx="1" presStyleCnt="3" custScaleX="416716" custScaleY="519077" custLinFactX="912" custLinFactNeighborX="100000" custLinFactNeighborY="1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A3CCD-3486-40BB-B7F7-298D6F219404}" type="pres">
      <dgm:prSet presAssocID="{3007B079-8F71-4EEB-8D04-A7E57FA21566}" presName="parTxOnlySpace" presStyleCnt="0"/>
      <dgm:spPr/>
    </dgm:pt>
    <dgm:pt modelId="{AEE96E56-CC4E-4C98-B8F9-8AA157C2ABAD}" type="pres">
      <dgm:prSet presAssocID="{77EDBAC5-EEEF-4E2F-8FE2-6F3D4E39D660}" presName="parTxOnly" presStyleLbl="node1" presStyleIdx="2" presStyleCnt="3" custScaleX="499141" custScaleY="510065" custLinFactNeighborX="42" custLinFactNeighborY="127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1B64A2-6290-4ECC-8B6F-8C1FA2FA48E9}" srcId="{403961AE-009B-49A3-BA4E-D01CA6F5BF59}" destId="{7FE59873-9BFA-4066-B227-A5C2BF921956}" srcOrd="0" destOrd="0" parTransId="{2F070736-7EA7-4B18-AB35-ED2F44F58FDB}" sibTransId="{DA234168-64AA-437C-AFFD-24D98BB6A46F}"/>
    <dgm:cxn modelId="{DBB23555-9E55-412E-8D4C-C6049EBC3AF2}" type="presOf" srcId="{403961AE-009B-49A3-BA4E-D01CA6F5BF59}" destId="{419C07F6-ED01-4377-9398-6D487B850AFB}" srcOrd="0" destOrd="0" presId="urn:microsoft.com/office/officeart/2005/8/layout/chevron1"/>
    <dgm:cxn modelId="{102C9050-3C60-4A1B-8D7E-3F08E9BA5B48}" srcId="{403961AE-009B-49A3-BA4E-D01CA6F5BF59}" destId="{77EDBAC5-EEEF-4E2F-8FE2-6F3D4E39D660}" srcOrd="2" destOrd="0" parTransId="{31502ECA-391A-461C-9D3C-AEB9BE31001F}" sibTransId="{B8E7F97E-01DD-4AFF-B32C-F5C646DA2259}"/>
    <dgm:cxn modelId="{382CE119-9B96-422B-BF2E-7B098F8EA83C}" type="presOf" srcId="{7FE59873-9BFA-4066-B227-A5C2BF921956}" destId="{76C3A767-AA21-4064-8605-C4FFB20A1894}" srcOrd="0" destOrd="0" presId="urn:microsoft.com/office/officeart/2005/8/layout/chevron1"/>
    <dgm:cxn modelId="{FAFAE465-1FE4-4AE6-B81A-F7EBA059BA7E}" srcId="{403961AE-009B-49A3-BA4E-D01CA6F5BF59}" destId="{521F668D-9C08-4EBA-A256-E5FAFCA6C539}" srcOrd="1" destOrd="0" parTransId="{BFFD2B7E-C7BE-45D8-A7BB-0B4162EA72C3}" sibTransId="{3007B079-8F71-4EEB-8D04-A7E57FA21566}"/>
    <dgm:cxn modelId="{A4BB94B9-8D52-4EEE-963C-059A7241D892}" type="presOf" srcId="{521F668D-9C08-4EBA-A256-E5FAFCA6C539}" destId="{4433F216-EA3A-412F-9A40-2E8A629300EC}" srcOrd="0" destOrd="0" presId="urn:microsoft.com/office/officeart/2005/8/layout/chevron1"/>
    <dgm:cxn modelId="{32BFCA4B-F58C-4ADC-A2A3-BAA5DCD662F5}" type="presOf" srcId="{77EDBAC5-EEEF-4E2F-8FE2-6F3D4E39D660}" destId="{AEE96E56-CC4E-4C98-B8F9-8AA157C2ABAD}" srcOrd="0" destOrd="0" presId="urn:microsoft.com/office/officeart/2005/8/layout/chevron1"/>
    <dgm:cxn modelId="{2FDE37D5-A9BD-4601-8778-6D05BAE79226}" type="presParOf" srcId="{419C07F6-ED01-4377-9398-6D487B850AFB}" destId="{76C3A767-AA21-4064-8605-C4FFB20A1894}" srcOrd="0" destOrd="0" presId="urn:microsoft.com/office/officeart/2005/8/layout/chevron1"/>
    <dgm:cxn modelId="{3CBFBF14-AD7E-493A-A4EB-EE6054CDD7BA}" type="presParOf" srcId="{419C07F6-ED01-4377-9398-6D487B850AFB}" destId="{B8266604-AC1C-40C5-B91A-BDD290E03C28}" srcOrd="1" destOrd="0" presId="urn:microsoft.com/office/officeart/2005/8/layout/chevron1"/>
    <dgm:cxn modelId="{D3C89ECE-E743-445E-AD2D-98BB8E4D3A05}" type="presParOf" srcId="{419C07F6-ED01-4377-9398-6D487B850AFB}" destId="{4433F216-EA3A-412F-9A40-2E8A629300EC}" srcOrd="2" destOrd="0" presId="urn:microsoft.com/office/officeart/2005/8/layout/chevron1"/>
    <dgm:cxn modelId="{A7B37079-93B7-4536-A521-AB6C9DF72571}" type="presParOf" srcId="{419C07F6-ED01-4377-9398-6D487B850AFB}" destId="{927A3CCD-3486-40BB-B7F7-298D6F219404}" srcOrd="3" destOrd="0" presId="urn:microsoft.com/office/officeart/2005/8/layout/chevron1"/>
    <dgm:cxn modelId="{3F8EDD16-6413-414F-806E-25C44073E64C}" type="presParOf" srcId="{419C07F6-ED01-4377-9398-6D487B850AFB}" destId="{AEE96E56-CC4E-4C98-B8F9-8AA157C2ABA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CB5398-9669-46F0-A2AF-E6607CDC0F2F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8530E0-7A0A-42CF-9533-F431AE934AC9}">
      <dgm:prSet phldrT="[Текст]"/>
      <dgm:spPr/>
      <dgm:t>
        <a:bodyPr/>
        <a:lstStyle/>
        <a:p>
          <a:r>
            <a:rPr lang="ru-RU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10-15 приборов в год (с использованием лишь 1 метода исследования)</a:t>
          </a:r>
          <a:endParaRPr lang="ru-RU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04C7950-BD44-4CC1-9D41-5BCA87F7A06A}" type="parTrans" cxnId="{74030E5A-DB8E-475B-B6A4-6C72881153C5}">
      <dgm:prSet/>
      <dgm:spPr/>
      <dgm:t>
        <a:bodyPr/>
        <a:lstStyle/>
        <a:p>
          <a:endParaRPr lang="ru-RU"/>
        </a:p>
      </dgm:t>
    </dgm:pt>
    <dgm:pt modelId="{57A6F31B-475A-4317-8296-497295CE80AB}" type="sibTrans" cxnId="{74030E5A-DB8E-475B-B6A4-6C72881153C5}">
      <dgm:prSet/>
      <dgm:spPr/>
      <dgm:t>
        <a:bodyPr/>
        <a:lstStyle/>
        <a:p>
          <a:endParaRPr lang="ru-RU"/>
        </a:p>
      </dgm:t>
    </dgm:pt>
    <dgm:pt modelId="{BDA2AEBB-B5B5-44D9-BF0C-7E649F043F49}">
      <dgm:prSet phldrT="[Текст]"/>
      <dgm:spPr/>
      <dgm:t>
        <a:bodyPr/>
        <a:lstStyle/>
        <a:p>
          <a:r>
            <a:rPr lang="ru-RU" smtClean="0">
              <a:latin typeface="Segoe UI" pitchFamily="34" charset="0"/>
              <a:ea typeface="Segoe UI" pitchFamily="34" charset="0"/>
              <a:cs typeface="Segoe UI" pitchFamily="34" charset="0"/>
            </a:rPr>
            <a:t>Разработка новых  экспресс методов для прибора, </a:t>
          </a:r>
          <a:r>
            <a:rPr lang="ru-RU" b="0" smtClean="0">
              <a:latin typeface="Segoe UI" pitchFamily="34" charset="0"/>
              <a:ea typeface="Segoe UI" pitchFamily="34" charset="0"/>
              <a:cs typeface="Segoe UI" pitchFamily="34" charset="0"/>
            </a:rPr>
            <a:t>техническое</a:t>
          </a:r>
          <a:r>
            <a:rPr lang="ru-RU" smtClean="0">
              <a:latin typeface="Segoe UI" pitchFamily="34" charset="0"/>
              <a:ea typeface="Segoe UI" pitchFamily="34" charset="0"/>
              <a:cs typeface="Segoe UI" pitchFamily="34" charset="0"/>
            </a:rPr>
            <a:t> совершенствование</a:t>
          </a:r>
          <a:endParaRPr lang="ru-RU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94CFE33-5FD6-494E-B9B6-B9558E082B3C}" type="parTrans" cxnId="{DC2E3100-C023-4790-A4CA-A35D591EA302}">
      <dgm:prSet/>
      <dgm:spPr/>
      <dgm:t>
        <a:bodyPr/>
        <a:lstStyle/>
        <a:p>
          <a:endParaRPr lang="ru-RU"/>
        </a:p>
      </dgm:t>
    </dgm:pt>
    <dgm:pt modelId="{5BF6767C-EC7C-4BE1-A261-396597D25A18}" type="sibTrans" cxnId="{DC2E3100-C023-4790-A4CA-A35D591EA302}">
      <dgm:prSet/>
      <dgm:spPr/>
      <dgm:t>
        <a:bodyPr/>
        <a:lstStyle/>
        <a:p>
          <a:endParaRPr lang="ru-RU"/>
        </a:p>
      </dgm:t>
    </dgm:pt>
    <dgm:pt modelId="{91ECF3F7-AABA-44D6-8C0E-BAD175C0D0C2}">
      <dgm:prSet phldrT="[Текст]"/>
      <dgm:spPr/>
      <dgm:t>
        <a:bodyPr/>
        <a:lstStyle/>
        <a:p>
          <a:r>
            <a:rPr lang="ru-RU" b="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Серийное производство приборов</a:t>
          </a:r>
          <a:endParaRPr lang="ru-RU" b="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AB9D8D5-2EDA-475E-A0CC-BA138AE84B4C}" type="parTrans" cxnId="{51BB2A9F-1180-4880-B699-7827299BBEC8}">
      <dgm:prSet/>
      <dgm:spPr/>
      <dgm:t>
        <a:bodyPr/>
        <a:lstStyle/>
        <a:p>
          <a:endParaRPr lang="ru-RU"/>
        </a:p>
      </dgm:t>
    </dgm:pt>
    <dgm:pt modelId="{C8274553-35E5-4F27-ABFE-D46C395FBDDC}" type="sibTrans" cxnId="{51BB2A9F-1180-4880-B699-7827299BBEC8}">
      <dgm:prSet/>
      <dgm:spPr/>
      <dgm:t>
        <a:bodyPr/>
        <a:lstStyle/>
        <a:p>
          <a:endParaRPr lang="ru-RU"/>
        </a:p>
      </dgm:t>
    </dgm:pt>
    <dgm:pt modelId="{4383F07A-CB5F-483C-8334-51E60B42E58B}" type="pres">
      <dgm:prSet presAssocID="{C6CB5398-9669-46F0-A2AF-E6607CDC0F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0C7FCC-9CB6-4E2B-B1DE-CDE551603C8A}" type="pres">
      <dgm:prSet presAssocID="{D78530E0-7A0A-42CF-9533-F431AE934AC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A230A-5552-4BB7-AF46-4F645F87664D}" type="pres">
      <dgm:prSet presAssocID="{57A6F31B-475A-4317-8296-497295CE80AB}" presName="parSpace" presStyleCnt="0"/>
      <dgm:spPr/>
    </dgm:pt>
    <dgm:pt modelId="{C4890078-DE0C-4724-AB18-36138B9B58B8}" type="pres">
      <dgm:prSet presAssocID="{BDA2AEBB-B5B5-44D9-BF0C-7E649F043F49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FDA3F-969E-49F6-94A5-5A79527F2CF7}" type="pres">
      <dgm:prSet presAssocID="{5BF6767C-EC7C-4BE1-A261-396597D25A18}" presName="parSpace" presStyleCnt="0"/>
      <dgm:spPr/>
    </dgm:pt>
    <dgm:pt modelId="{7CE28F18-73BC-44EF-A138-696ED0FA2128}" type="pres">
      <dgm:prSet presAssocID="{91ECF3F7-AABA-44D6-8C0E-BAD175C0D0C2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E00A6B-19F2-4892-8664-3F6A5E476838}" type="presOf" srcId="{C6CB5398-9669-46F0-A2AF-E6607CDC0F2F}" destId="{4383F07A-CB5F-483C-8334-51E60B42E58B}" srcOrd="0" destOrd="0" presId="urn:microsoft.com/office/officeart/2005/8/layout/hChevron3"/>
    <dgm:cxn modelId="{74030E5A-DB8E-475B-B6A4-6C72881153C5}" srcId="{C6CB5398-9669-46F0-A2AF-E6607CDC0F2F}" destId="{D78530E0-7A0A-42CF-9533-F431AE934AC9}" srcOrd="0" destOrd="0" parTransId="{204C7950-BD44-4CC1-9D41-5BCA87F7A06A}" sibTransId="{57A6F31B-475A-4317-8296-497295CE80AB}"/>
    <dgm:cxn modelId="{95C28018-79D1-4003-A2D7-62E60332B102}" type="presOf" srcId="{BDA2AEBB-B5B5-44D9-BF0C-7E649F043F49}" destId="{C4890078-DE0C-4724-AB18-36138B9B58B8}" srcOrd="0" destOrd="0" presId="urn:microsoft.com/office/officeart/2005/8/layout/hChevron3"/>
    <dgm:cxn modelId="{8FD3F234-AC94-4E05-AF7C-71CDC6A18678}" type="presOf" srcId="{D78530E0-7A0A-42CF-9533-F431AE934AC9}" destId="{FF0C7FCC-9CB6-4E2B-B1DE-CDE551603C8A}" srcOrd="0" destOrd="0" presId="urn:microsoft.com/office/officeart/2005/8/layout/hChevron3"/>
    <dgm:cxn modelId="{DC2E3100-C023-4790-A4CA-A35D591EA302}" srcId="{C6CB5398-9669-46F0-A2AF-E6607CDC0F2F}" destId="{BDA2AEBB-B5B5-44D9-BF0C-7E649F043F49}" srcOrd="1" destOrd="0" parTransId="{894CFE33-5FD6-494E-B9B6-B9558E082B3C}" sibTransId="{5BF6767C-EC7C-4BE1-A261-396597D25A18}"/>
    <dgm:cxn modelId="{51BB2A9F-1180-4880-B699-7827299BBEC8}" srcId="{C6CB5398-9669-46F0-A2AF-E6607CDC0F2F}" destId="{91ECF3F7-AABA-44D6-8C0E-BAD175C0D0C2}" srcOrd="2" destOrd="0" parTransId="{4AB9D8D5-2EDA-475E-A0CC-BA138AE84B4C}" sibTransId="{C8274553-35E5-4F27-ABFE-D46C395FBDDC}"/>
    <dgm:cxn modelId="{D61EC7A7-4436-46C4-9662-8D0D4937A86F}" type="presOf" srcId="{91ECF3F7-AABA-44D6-8C0E-BAD175C0D0C2}" destId="{7CE28F18-73BC-44EF-A138-696ED0FA2128}" srcOrd="0" destOrd="0" presId="urn:microsoft.com/office/officeart/2005/8/layout/hChevron3"/>
    <dgm:cxn modelId="{6B98C9B7-334C-412C-BD79-653567BD6BE8}" type="presParOf" srcId="{4383F07A-CB5F-483C-8334-51E60B42E58B}" destId="{FF0C7FCC-9CB6-4E2B-B1DE-CDE551603C8A}" srcOrd="0" destOrd="0" presId="urn:microsoft.com/office/officeart/2005/8/layout/hChevron3"/>
    <dgm:cxn modelId="{D25176C9-89AB-426A-97BB-BB0B36E10E3D}" type="presParOf" srcId="{4383F07A-CB5F-483C-8334-51E60B42E58B}" destId="{58EA230A-5552-4BB7-AF46-4F645F87664D}" srcOrd="1" destOrd="0" presId="urn:microsoft.com/office/officeart/2005/8/layout/hChevron3"/>
    <dgm:cxn modelId="{F954A698-7E31-471E-BE3B-D3287366A81D}" type="presParOf" srcId="{4383F07A-CB5F-483C-8334-51E60B42E58B}" destId="{C4890078-DE0C-4724-AB18-36138B9B58B8}" srcOrd="2" destOrd="0" presId="urn:microsoft.com/office/officeart/2005/8/layout/hChevron3"/>
    <dgm:cxn modelId="{7C766647-237D-42E3-A887-A71864EC7C59}" type="presParOf" srcId="{4383F07A-CB5F-483C-8334-51E60B42E58B}" destId="{63FFDA3F-969E-49F6-94A5-5A79527F2CF7}" srcOrd="3" destOrd="0" presId="urn:microsoft.com/office/officeart/2005/8/layout/hChevron3"/>
    <dgm:cxn modelId="{C601EBA2-2128-4FA3-A4E5-E470C5797274}" type="presParOf" srcId="{4383F07A-CB5F-483C-8334-51E60B42E58B}" destId="{7CE28F18-73BC-44EF-A138-696ED0FA212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D560C7-0136-4EE8-8377-B4F9F5F1E2EF}" type="doc">
      <dgm:prSet loTypeId="urn:microsoft.com/office/officeart/2005/8/layout/hProcess6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CDC712-F9FD-4E6B-97C8-7D59BDA00F3C}">
      <dgm:prSet phldrT="[Текст]"/>
      <dgm:spPr/>
      <dgm:t>
        <a:bodyPr/>
        <a:lstStyle/>
        <a:p>
          <a:r>
            <a:rPr lang="ru-RU" dirty="0" smtClean="0"/>
            <a:t>2018</a:t>
          </a:r>
          <a:endParaRPr lang="ru-RU" dirty="0"/>
        </a:p>
      </dgm:t>
    </dgm:pt>
    <dgm:pt modelId="{C71654B0-8CC2-49CF-9AC6-EB61663B1117}" type="parTrans" cxnId="{72DDE680-4027-4A70-B889-3655BFBAACAF}">
      <dgm:prSet/>
      <dgm:spPr/>
      <dgm:t>
        <a:bodyPr/>
        <a:lstStyle/>
        <a:p>
          <a:endParaRPr lang="ru-RU"/>
        </a:p>
      </dgm:t>
    </dgm:pt>
    <dgm:pt modelId="{A43369CA-6F6B-4287-861A-9EE583BF7331}" type="sibTrans" cxnId="{72DDE680-4027-4A70-B889-3655BFBAACAF}">
      <dgm:prSet/>
      <dgm:spPr/>
      <dgm:t>
        <a:bodyPr/>
        <a:lstStyle/>
        <a:p>
          <a:endParaRPr lang="ru-RU"/>
        </a:p>
      </dgm:t>
    </dgm:pt>
    <dgm:pt modelId="{CAAD9F40-24CA-4D22-86DB-32C43A865C31}">
      <dgm:prSet phldrT="[Текст]" custT="1"/>
      <dgm:spPr/>
      <dgm:t>
        <a:bodyPr/>
        <a:lstStyle/>
        <a:p>
          <a:r>
            <a:rPr lang="ru-RU" sz="1200" dirty="0" smtClean="0"/>
            <a:t>Получение прототипов имплантатов</a:t>
          </a:r>
          <a:endParaRPr lang="ru-RU" sz="1200" dirty="0"/>
        </a:p>
      </dgm:t>
    </dgm:pt>
    <dgm:pt modelId="{5AD0195A-7C88-496D-9CE0-EB13DE608ECF}" type="parTrans" cxnId="{5D8ED21A-BC5D-4F28-89B8-73BC355D1AE2}">
      <dgm:prSet/>
      <dgm:spPr/>
      <dgm:t>
        <a:bodyPr/>
        <a:lstStyle/>
        <a:p>
          <a:endParaRPr lang="ru-RU"/>
        </a:p>
      </dgm:t>
    </dgm:pt>
    <dgm:pt modelId="{A750CDCF-F580-48AF-819D-16F6E9AA4547}" type="sibTrans" cxnId="{5D8ED21A-BC5D-4F28-89B8-73BC355D1AE2}">
      <dgm:prSet/>
      <dgm:spPr/>
      <dgm:t>
        <a:bodyPr/>
        <a:lstStyle/>
        <a:p>
          <a:endParaRPr lang="ru-RU"/>
        </a:p>
      </dgm:t>
    </dgm:pt>
    <dgm:pt modelId="{271B4BA6-9404-436E-B1FE-41BD10EF641C}">
      <dgm:prSet phldrT="[Текст]"/>
      <dgm:spPr/>
      <dgm:t>
        <a:bodyPr/>
        <a:lstStyle/>
        <a:p>
          <a:r>
            <a:rPr lang="ru-RU" dirty="0" smtClean="0"/>
            <a:t>2019</a:t>
          </a:r>
          <a:endParaRPr lang="ru-RU" dirty="0"/>
        </a:p>
      </dgm:t>
    </dgm:pt>
    <dgm:pt modelId="{4EEC0154-A6F0-48D9-9344-3153A6FC08D6}" type="parTrans" cxnId="{4D8822C2-708C-416C-911A-836CBF0A722F}">
      <dgm:prSet/>
      <dgm:spPr/>
      <dgm:t>
        <a:bodyPr/>
        <a:lstStyle/>
        <a:p>
          <a:endParaRPr lang="ru-RU"/>
        </a:p>
      </dgm:t>
    </dgm:pt>
    <dgm:pt modelId="{834F6AC0-D21C-4C1D-95C4-2910895E54EE}" type="sibTrans" cxnId="{4D8822C2-708C-416C-911A-836CBF0A722F}">
      <dgm:prSet/>
      <dgm:spPr/>
      <dgm:t>
        <a:bodyPr/>
        <a:lstStyle/>
        <a:p>
          <a:endParaRPr lang="ru-RU"/>
        </a:p>
      </dgm:t>
    </dgm:pt>
    <dgm:pt modelId="{45843C8E-A622-48A7-8AC4-04F2BD9F7BBF}">
      <dgm:prSet phldrT="[Текст]" custT="1"/>
      <dgm:spPr/>
      <dgm:t>
        <a:bodyPr/>
        <a:lstStyle/>
        <a:p>
          <a:r>
            <a:rPr lang="ru-RU" sz="1200" dirty="0" smtClean="0"/>
            <a:t>Анализ эффективности и безопасности</a:t>
          </a:r>
          <a:endParaRPr lang="ru-RU" sz="1200" dirty="0"/>
        </a:p>
      </dgm:t>
    </dgm:pt>
    <dgm:pt modelId="{D6E5AEB6-96E2-4C8B-95B4-4FB718DEC9AB}" type="parTrans" cxnId="{BFCB5CEF-7670-4875-AAE9-D367EF123303}">
      <dgm:prSet/>
      <dgm:spPr/>
      <dgm:t>
        <a:bodyPr/>
        <a:lstStyle/>
        <a:p>
          <a:endParaRPr lang="ru-RU"/>
        </a:p>
      </dgm:t>
    </dgm:pt>
    <dgm:pt modelId="{9C6B4509-4C04-4478-A271-841A83F22F56}" type="sibTrans" cxnId="{BFCB5CEF-7670-4875-AAE9-D367EF123303}">
      <dgm:prSet/>
      <dgm:spPr/>
      <dgm:t>
        <a:bodyPr/>
        <a:lstStyle/>
        <a:p>
          <a:endParaRPr lang="ru-RU"/>
        </a:p>
      </dgm:t>
    </dgm:pt>
    <dgm:pt modelId="{9DAE1D99-D502-479D-A069-F82E7A102F51}">
      <dgm:prSet phldrT="[Текст]"/>
      <dgm:spPr/>
      <dgm:t>
        <a:bodyPr/>
        <a:lstStyle/>
        <a:p>
          <a:r>
            <a:rPr lang="ru-RU" dirty="0" smtClean="0"/>
            <a:t>2020</a:t>
          </a:r>
          <a:endParaRPr lang="ru-RU" dirty="0"/>
        </a:p>
      </dgm:t>
    </dgm:pt>
    <dgm:pt modelId="{3447C096-924F-4ACF-8450-8010AC36376D}" type="parTrans" cxnId="{2169D2E9-4F8C-41EE-ABC0-8C59691FCB98}">
      <dgm:prSet/>
      <dgm:spPr/>
      <dgm:t>
        <a:bodyPr/>
        <a:lstStyle/>
        <a:p>
          <a:endParaRPr lang="ru-RU"/>
        </a:p>
      </dgm:t>
    </dgm:pt>
    <dgm:pt modelId="{DA1A8991-DC76-45F0-B481-B1DD3F41E5FB}" type="sibTrans" cxnId="{2169D2E9-4F8C-41EE-ABC0-8C59691FCB98}">
      <dgm:prSet/>
      <dgm:spPr/>
      <dgm:t>
        <a:bodyPr/>
        <a:lstStyle/>
        <a:p>
          <a:endParaRPr lang="ru-RU"/>
        </a:p>
      </dgm:t>
    </dgm:pt>
    <dgm:pt modelId="{F510248A-F580-44B4-B525-CB603B89D26F}">
      <dgm:prSet phldrT="[Текст]" custT="1"/>
      <dgm:spPr/>
      <dgm:t>
        <a:bodyPr/>
        <a:lstStyle/>
        <a:p>
          <a:r>
            <a:rPr lang="ru-RU" sz="1200" dirty="0" smtClean="0"/>
            <a:t>Новая  методика восстановления опорно-двигательного аппарата на основе персонифицированной системы имплантатов</a:t>
          </a:r>
          <a:endParaRPr lang="ru-RU" sz="1200" dirty="0"/>
        </a:p>
      </dgm:t>
    </dgm:pt>
    <dgm:pt modelId="{9B60C93D-6E6A-406D-AA9B-848BB473FAAF}" type="parTrans" cxnId="{61445B98-6DCE-4852-A554-31B0CFC9687B}">
      <dgm:prSet/>
      <dgm:spPr/>
      <dgm:t>
        <a:bodyPr/>
        <a:lstStyle/>
        <a:p>
          <a:endParaRPr lang="ru-RU"/>
        </a:p>
      </dgm:t>
    </dgm:pt>
    <dgm:pt modelId="{99FD7F8F-AF88-4D17-AB3C-E64C9E316127}" type="sibTrans" cxnId="{61445B98-6DCE-4852-A554-31B0CFC9687B}">
      <dgm:prSet/>
      <dgm:spPr/>
      <dgm:t>
        <a:bodyPr/>
        <a:lstStyle/>
        <a:p>
          <a:endParaRPr lang="ru-RU"/>
        </a:p>
      </dgm:t>
    </dgm:pt>
    <dgm:pt modelId="{0EED912C-0BB2-4E98-ACB8-A54618176B59}" type="pres">
      <dgm:prSet presAssocID="{02D560C7-0136-4EE8-8377-B4F9F5F1E2E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81836F-23B9-45F3-8233-063D794E4223}" type="pres">
      <dgm:prSet presAssocID="{B5CDC712-F9FD-4E6B-97C8-7D59BDA00F3C}" presName="compNode" presStyleCnt="0"/>
      <dgm:spPr/>
    </dgm:pt>
    <dgm:pt modelId="{B375BB95-ADE8-4C1C-8864-EFAFCBC3C0E7}" type="pres">
      <dgm:prSet presAssocID="{B5CDC712-F9FD-4E6B-97C8-7D59BDA00F3C}" presName="noGeometry" presStyleCnt="0"/>
      <dgm:spPr/>
    </dgm:pt>
    <dgm:pt modelId="{5C0EACF4-C2ED-4046-8249-31E22D4368A8}" type="pres">
      <dgm:prSet presAssocID="{B5CDC712-F9FD-4E6B-97C8-7D59BDA00F3C}" presName="childTextVisible" presStyleLbl="bgAccFollowNode1" presStyleIdx="0" presStyleCnt="3" custScaleX="134161" custScaleY="48351" custLinFactNeighborX="-8895" custLinFactNeighborY="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02D6C-B18B-4C49-B23B-7138CADB95D5}" type="pres">
      <dgm:prSet presAssocID="{B5CDC712-F9FD-4E6B-97C8-7D59BDA00F3C}" presName="childTextHidden" presStyleLbl="bgAccFollowNode1" presStyleIdx="0" presStyleCnt="3"/>
      <dgm:spPr/>
      <dgm:t>
        <a:bodyPr/>
        <a:lstStyle/>
        <a:p>
          <a:endParaRPr lang="ru-RU"/>
        </a:p>
      </dgm:t>
    </dgm:pt>
    <dgm:pt modelId="{41C54DA1-FFCA-45A0-9437-2C0CE4B74097}" type="pres">
      <dgm:prSet presAssocID="{B5CDC712-F9FD-4E6B-97C8-7D59BDA00F3C}" presName="parentText" presStyleLbl="node1" presStyleIdx="0" presStyleCnt="3" custScaleX="84698" custScaleY="57974" custLinFactX="-100000" custLinFactNeighborX="-179684" custLinFactNeighborY="-20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E27EF-EF15-4F85-8F22-B627FEBC5D37}" type="pres">
      <dgm:prSet presAssocID="{B5CDC712-F9FD-4E6B-97C8-7D59BDA00F3C}" presName="aSpace" presStyleCnt="0"/>
      <dgm:spPr/>
    </dgm:pt>
    <dgm:pt modelId="{975438F9-9EA8-4DF8-9E23-BACA624058AD}" type="pres">
      <dgm:prSet presAssocID="{271B4BA6-9404-436E-B1FE-41BD10EF641C}" presName="compNode" presStyleCnt="0"/>
      <dgm:spPr/>
    </dgm:pt>
    <dgm:pt modelId="{DB1190FA-2B05-411D-BA3C-8E47F6730055}" type="pres">
      <dgm:prSet presAssocID="{271B4BA6-9404-436E-B1FE-41BD10EF641C}" presName="noGeometry" presStyleCnt="0"/>
      <dgm:spPr/>
    </dgm:pt>
    <dgm:pt modelId="{D3CFD51F-D038-4158-A091-792A63C13FE4}" type="pres">
      <dgm:prSet presAssocID="{271B4BA6-9404-436E-B1FE-41BD10EF641C}" presName="childTextVisible" presStyleLbl="bgAccFollowNode1" presStyleIdx="1" presStyleCnt="3" custScaleX="131358" custScaleY="49179" custLinFactNeighborX="-27185" custLinFactNeighborY="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F6D18-F284-49FF-80F9-016461A287A0}" type="pres">
      <dgm:prSet presAssocID="{271B4BA6-9404-436E-B1FE-41BD10EF641C}" presName="childTextHidden" presStyleLbl="bgAccFollowNode1" presStyleIdx="1" presStyleCnt="3"/>
      <dgm:spPr/>
      <dgm:t>
        <a:bodyPr/>
        <a:lstStyle/>
        <a:p>
          <a:endParaRPr lang="ru-RU"/>
        </a:p>
      </dgm:t>
    </dgm:pt>
    <dgm:pt modelId="{95E93739-0274-4285-806B-5E62F691B7A8}" type="pres">
      <dgm:prSet presAssocID="{271B4BA6-9404-436E-B1FE-41BD10EF641C}" presName="parentText" presStyleLbl="node1" presStyleIdx="1" presStyleCnt="3" custScaleX="79888" custScaleY="57392" custLinFactNeighborX="-45043" custLinFactNeighborY="-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9BF5B-08E3-44CA-812F-54599C393B33}" type="pres">
      <dgm:prSet presAssocID="{271B4BA6-9404-436E-B1FE-41BD10EF641C}" presName="aSpace" presStyleCnt="0"/>
      <dgm:spPr/>
    </dgm:pt>
    <dgm:pt modelId="{0E86E38B-2D96-4B80-9B57-385182240450}" type="pres">
      <dgm:prSet presAssocID="{9DAE1D99-D502-479D-A069-F82E7A102F51}" presName="compNode" presStyleCnt="0"/>
      <dgm:spPr/>
    </dgm:pt>
    <dgm:pt modelId="{9BA84BDE-6112-4C1D-ADFB-838A5BF6BF84}" type="pres">
      <dgm:prSet presAssocID="{9DAE1D99-D502-479D-A069-F82E7A102F51}" presName="noGeometry" presStyleCnt="0"/>
      <dgm:spPr/>
    </dgm:pt>
    <dgm:pt modelId="{573F74B5-D90D-464C-B7A2-628463287788}" type="pres">
      <dgm:prSet presAssocID="{9DAE1D99-D502-479D-A069-F82E7A102F51}" presName="childTextVisible" presStyleLbl="bgAccFollowNode1" presStyleIdx="2" presStyleCnt="3" custScaleX="147114" custScaleY="60067" custLinFactNeighborX="-37408" custLinFactNeighborY="-3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9F1F0-ECCF-4FE2-844B-53C2D892BE2F}" type="pres">
      <dgm:prSet presAssocID="{9DAE1D99-D502-479D-A069-F82E7A102F51}" presName="childTextHidden" presStyleLbl="bgAccFollowNode1" presStyleIdx="2" presStyleCnt="3"/>
      <dgm:spPr/>
      <dgm:t>
        <a:bodyPr/>
        <a:lstStyle/>
        <a:p>
          <a:endParaRPr lang="ru-RU"/>
        </a:p>
      </dgm:t>
    </dgm:pt>
    <dgm:pt modelId="{9DFFC708-0ADE-4600-9EFB-EFFC7FF401B0}" type="pres">
      <dgm:prSet presAssocID="{9DAE1D99-D502-479D-A069-F82E7A102F51}" presName="parentText" presStyleLbl="node1" presStyleIdx="2" presStyleCnt="3" custScaleX="75095" custScaleY="53743" custLinFactNeighborX="-83343" custLinFactNeighborY="-23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C867A-EC01-49F1-B919-C68ACEB6AA10}" type="presOf" srcId="{F510248A-F580-44B4-B525-CB603B89D26F}" destId="{573F74B5-D90D-464C-B7A2-628463287788}" srcOrd="0" destOrd="0" presId="urn:microsoft.com/office/officeart/2005/8/layout/hProcess6"/>
    <dgm:cxn modelId="{04DCAC3E-FA95-40AD-8129-9C418003049C}" type="presOf" srcId="{B5CDC712-F9FD-4E6B-97C8-7D59BDA00F3C}" destId="{41C54DA1-FFCA-45A0-9437-2C0CE4B74097}" srcOrd="0" destOrd="0" presId="urn:microsoft.com/office/officeart/2005/8/layout/hProcess6"/>
    <dgm:cxn modelId="{4D8822C2-708C-416C-911A-836CBF0A722F}" srcId="{02D560C7-0136-4EE8-8377-B4F9F5F1E2EF}" destId="{271B4BA6-9404-436E-B1FE-41BD10EF641C}" srcOrd="1" destOrd="0" parTransId="{4EEC0154-A6F0-48D9-9344-3153A6FC08D6}" sibTransId="{834F6AC0-D21C-4C1D-95C4-2910895E54EE}"/>
    <dgm:cxn modelId="{2169D2E9-4F8C-41EE-ABC0-8C59691FCB98}" srcId="{02D560C7-0136-4EE8-8377-B4F9F5F1E2EF}" destId="{9DAE1D99-D502-479D-A069-F82E7A102F51}" srcOrd="2" destOrd="0" parTransId="{3447C096-924F-4ACF-8450-8010AC36376D}" sibTransId="{DA1A8991-DC76-45F0-B481-B1DD3F41E5FB}"/>
    <dgm:cxn modelId="{8DF6E208-3E60-4B10-9B86-FB3D8BFEEF94}" type="presOf" srcId="{F510248A-F580-44B4-B525-CB603B89D26F}" destId="{3549F1F0-ECCF-4FE2-844B-53C2D892BE2F}" srcOrd="1" destOrd="0" presId="urn:microsoft.com/office/officeart/2005/8/layout/hProcess6"/>
    <dgm:cxn modelId="{5EFDE47C-C995-4055-8D70-5A7C4B2CD9EB}" type="presOf" srcId="{45843C8E-A622-48A7-8AC4-04F2BD9F7BBF}" destId="{59FF6D18-F284-49FF-80F9-016461A287A0}" srcOrd="1" destOrd="0" presId="urn:microsoft.com/office/officeart/2005/8/layout/hProcess6"/>
    <dgm:cxn modelId="{63BC9511-836B-4B64-BE4E-EFCCBFAF312D}" type="presOf" srcId="{CAAD9F40-24CA-4D22-86DB-32C43A865C31}" destId="{5C0EACF4-C2ED-4046-8249-31E22D4368A8}" srcOrd="0" destOrd="0" presId="urn:microsoft.com/office/officeart/2005/8/layout/hProcess6"/>
    <dgm:cxn modelId="{3EFC5F03-A00D-4483-995B-18D71236DBD8}" type="presOf" srcId="{9DAE1D99-D502-479D-A069-F82E7A102F51}" destId="{9DFFC708-0ADE-4600-9EFB-EFFC7FF401B0}" srcOrd="0" destOrd="0" presId="urn:microsoft.com/office/officeart/2005/8/layout/hProcess6"/>
    <dgm:cxn modelId="{61445B98-6DCE-4852-A554-31B0CFC9687B}" srcId="{9DAE1D99-D502-479D-A069-F82E7A102F51}" destId="{F510248A-F580-44B4-B525-CB603B89D26F}" srcOrd="0" destOrd="0" parTransId="{9B60C93D-6E6A-406D-AA9B-848BB473FAAF}" sibTransId="{99FD7F8F-AF88-4D17-AB3C-E64C9E316127}"/>
    <dgm:cxn modelId="{757CD1EE-A75F-4AE4-B45B-C52D7823CEEF}" type="presOf" srcId="{02D560C7-0136-4EE8-8377-B4F9F5F1E2EF}" destId="{0EED912C-0BB2-4E98-ACB8-A54618176B59}" srcOrd="0" destOrd="0" presId="urn:microsoft.com/office/officeart/2005/8/layout/hProcess6"/>
    <dgm:cxn modelId="{BFCB5CEF-7670-4875-AAE9-D367EF123303}" srcId="{271B4BA6-9404-436E-B1FE-41BD10EF641C}" destId="{45843C8E-A622-48A7-8AC4-04F2BD9F7BBF}" srcOrd="0" destOrd="0" parTransId="{D6E5AEB6-96E2-4C8B-95B4-4FB718DEC9AB}" sibTransId="{9C6B4509-4C04-4478-A271-841A83F22F56}"/>
    <dgm:cxn modelId="{72DDE680-4027-4A70-B889-3655BFBAACAF}" srcId="{02D560C7-0136-4EE8-8377-B4F9F5F1E2EF}" destId="{B5CDC712-F9FD-4E6B-97C8-7D59BDA00F3C}" srcOrd="0" destOrd="0" parTransId="{C71654B0-8CC2-49CF-9AC6-EB61663B1117}" sibTransId="{A43369CA-6F6B-4287-861A-9EE583BF7331}"/>
    <dgm:cxn modelId="{D63907C3-81E8-4399-B4CF-A3B2479E382A}" type="presOf" srcId="{45843C8E-A622-48A7-8AC4-04F2BD9F7BBF}" destId="{D3CFD51F-D038-4158-A091-792A63C13FE4}" srcOrd="0" destOrd="0" presId="urn:microsoft.com/office/officeart/2005/8/layout/hProcess6"/>
    <dgm:cxn modelId="{5D8ED21A-BC5D-4F28-89B8-73BC355D1AE2}" srcId="{B5CDC712-F9FD-4E6B-97C8-7D59BDA00F3C}" destId="{CAAD9F40-24CA-4D22-86DB-32C43A865C31}" srcOrd="0" destOrd="0" parTransId="{5AD0195A-7C88-496D-9CE0-EB13DE608ECF}" sibTransId="{A750CDCF-F580-48AF-819D-16F6E9AA4547}"/>
    <dgm:cxn modelId="{AB109A90-1392-4D87-8597-2F1C3A93A853}" type="presOf" srcId="{CAAD9F40-24CA-4D22-86DB-32C43A865C31}" destId="{6D202D6C-B18B-4C49-B23B-7138CADB95D5}" srcOrd="1" destOrd="0" presId="urn:microsoft.com/office/officeart/2005/8/layout/hProcess6"/>
    <dgm:cxn modelId="{F561BB35-1625-40E5-841C-29F9935F8E88}" type="presOf" srcId="{271B4BA6-9404-436E-B1FE-41BD10EF641C}" destId="{95E93739-0274-4285-806B-5E62F691B7A8}" srcOrd="0" destOrd="0" presId="urn:microsoft.com/office/officeart/2005/8/layout/hProcess6"/>
    <dgm:cxn modelId="{CD156D65-9384-4C9D-A868-B5B6F191BF05}" type="presParOf" srcId="{0EED912C-0BB2-4E98-ACB8-A54618176B59}" destId="{5081836F-23B9-45F3-8233-063D794E4223}" srcOrd="0" destOrd="0" presId="urn:microsoft.com/office/officeart/2005/8/layout/hProcess6"/>
    <dgm:cxn modelId="{DBD3893E-9280-4192-BC01-6E5C027DDCAD}" type="presParOf" srcId="{5081836F-23B9-45F3-8233-063D794E4223}" destId="{B375BB95-ADE8-4C1C-8864-EFAFCBC3C0E7}" srcOrd="0" destOrd="0" presId="urn:microsoft.com/office/officeart/2005/8/layout/hProcess6"/>
    <dgm:cxn modelId="{269A3D9D-1F6C-4DBC-9921-8EE24F2DCFFE}" type="presParOf" srcId="{5081836F-23B9-45F3-8233-063D794E4223}" destId="{5C0EACF4-C2ED-4046-8249-31E22D4368A8}" srcOrd="1" destOrd="0" presId="urn:microsoft.com/office/officeart/2005/8/layout/hProcess6"/>
    <dgm:cxn modelId="{31CA9E83-A4B6-4260-8A7B-1CB5599FEADC}" type="presParOf" srcId="{5081836F-23B9-45F3-8233-063D794E4223}" destId="{6D202D6C-B18B-4C49-B23B-7138CADB95D5}" srcOrd="2" destOrd="0" presId="urn:microsoft.com/office/officeart/2005/8/layout/hProcess6"/>
    <dgm:cxn modelId="{1250C689-6BC7-410D-A6BA-924732662D89}" type="presParOf" srcId="{5081836F-23B9-45F3-8233-063D794E4223}" destId="{41C54DA1-FFCA-45A0-9437-2C0CE4B74097}" srcOrd="3" destOrd="0" presId="urn:microsoft.com/office/officeart/2005/8/layout/hProcess6"/>
    <dgm:cxn modelId="{1FA993B4-573A-4D1D-A771-731A5C7C8D31}" type="presParOf" srcId="{0EED912C-0BB2-4E98-ACB8-A54618176B59}" destId="{FC9E27EF-EF15-4F85-8F22-B627FEBC5D37}" srcOrd="1" destOrd="0" presId="urn:microsoft.com/office/officeart/2005/8/layout/hProcess6"/>
    <dgm:cxn modelId="{6C4742F7-3D09-4669-AD86-D845FF8431A8}" type="presParOf" srcId="{0EED912C-0BB2-4E98-ACB8-A54618176B59}" destId="{975438F9-9EA8-4DF8-9E23-BACA624058AD}" srcOrd="2" destOrd="0" presId="urn:microsoft.com/office/officeart/2005/8/layout/hProcess6"/>
    <dgm:cxn modelId="{81CDE33F-C543-459A-ABAA-3BDF2764A215}" type="presParOf" srcId="{975438F9-9EA8-4DF8-9E23-BACA624058AD}" destId="{DB1190FA-2B05-411D-BA3C-8E47F6730055}" srcOrd="0" destOrd="0" presId="urn:microsoft.com/office/officeart/2005/8/layout/hProcess6"/>
    <dgm:cxn modelId="{996975C3-23BF-460C-8710-1A4FF7CB2144}" type="presParOf" srcId="{975438F9-9EA8-4DF8-9E23-BACA624058AD}" destId="{D3CFD51F-D038-4158-A091-792A63C13FE4}" srcOrd="1" destOrd="0" presId="urn:microsoft.com/office/officeart/2005/8/layout/hProcess6"/>
    <dgm:cxn modelId="{82C330E7-8108-4452-8EDE-414BE31A58D2}" type="presParOf" srcId="{975438F9-9EA8-4DF8-9E23-BACA624058AD}" destId="{59FF6D18-F284-49FF-80F9-016461A287A0}" srcOrd="2" destOrd="0" presId="urn:microsoft.com/office/officeart/2005/8/layout/hProcess6"/>
    <dgm:cxn modelId="{AA957EFC-6079-4BF2-87F0-4E605748BE74}" type="presParOf" srcId="{975438F9-9EA8-4DF8-9E23-BACA624058AD}" destId="{95E93739-0274-4285-806B-5E62F691B7A8}" srcOrd="3" destOrd="0" presId="urn:microsoft.com/office/officeart/2005/8/layout/hProcess6"/>
    <dgm:cxn modelId="{4F3F9971-630B-4C60-BBC2-592128E02391}" type="presParOf" srcId="{0EED912C-0BB2-4E98-ACB8-A54618176B59}" destId="{CAC9BF5B-08E3-44CA-812F-54599C393B33}" srcOrd="3" destOrd="0" presId="urn:microsoft.com/office/officeart/2005/8/layout/hProcess6"/>
    <dgm:cxn modelId="{7956DC91-696F-44F7-BF63-F1A68B710DB2}" type="presParOf" srcId="{0EED912C-0BB2-4E98-ACB8-A54618176B59}" destId="{0E86E38B-2D96-4B80-9B57-385182240450}" srcOrd="4" destOrd="0" presId="urn:microsoft.com/office/officeart/2005/8/layout/hProcess6"/>
    <dgm:cxn modelId="{CA6B3FC0-DBAA-4B11-891E-AAADF69ABD90}" type="presParOf" srcId="{0E86E38B-2D96-4B80-9B57-385182240450}" destId="{9BA84BDE-6112-4C1D-ADFB-838A5BF6BF84}" srcOrd="0" destOrd="0" presId="urn:microsoft.com/office/officeart/2005/8/layout/hProcess6"/>
    <dgm:cxn modelId="{8C8DE975-22C0-4B1F-8F3F-4BBDB5189384}" type="presParOf" srcId="{0E86E38B-2D96-4B80-9B57-385182240450}" destId="{573F74B5-D90D-464C-B7A2-628463287788}" srcOrd="1" destOrd="0" presId="urn:microsoft.com/office/officeart/2005/8/layout/hProcess6"/>
    <dgm:cxn modelId="{6A4E08D8-6F71-4020-AF65-91092E976628}" type="presParOf" srcId="{0E86E38B-2D96-4B80-9B57-385182240450}" destId="{3549F1F0-ECCF-4FE2-844B-53C2D892BE2F}" srcOrd="2" destOrd="0" presId="urn:microsoft.com/office/officeart/2005/8/layout/hProcess6"/>
    <dgm:cxn modelId="{494D84BB-6E17-411D-8FC3-41CDE9E58F3C}" type="presParOf" srcId="{0E86E38B-2D96-4B80-9B57-385182240450}" destId="{9DFFC708-0ADE-4600-9EFB-EFFC7FF401B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D82928-835E-48BA-A89F-7B1D9DFAFF7F}" type="doc">
      <dgm:prSet loTypeId="urn:microsoft.com/office/officeart/2005/8/layout/radial5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A2F5D0-F05A-4C08-97DC-02325EA2B5DF}">
      <dgm:prSet phldrT="[Текст]"/>
      <dgm:spPr/>
      <dgm:t>
        <a:bodyPr/>
        <a:lstStyle/>
        <a:p>
          <a:r>
            <a:rPr lang="ru-RU" dirty="0" smtClean="0"/>
            <a:t>БГМУ</a:t>
          </a:r>
          <a:endParaRPr lang="ru-RU" dirty="0"/>
        </a:p>
      </dgm:t>
    </dgm:pt>
    <dgm:pt modelId="{A8C340F0-03F5-432C-8AB3-2C42913AAA6E}" type="parTrans" cxnId="{2218B70F-10BB-4455-8B68-BDF8B0BB7A69}">
      <dgm:prSet/>
      <dgm:spPr/>
      <dgm:t>
        <a:bodyPr/>
        <a:lstStyle/>
        <a:p>
          <a:endParaRPr lang="ru-RU"/>
        </a:p>
      </dgm:t>
    </dgm:pt>
    <dgm:pt modelId="{644B498C-52B0-43E6-B7E3-5FAD7137F07C}" type="sibTrans" cxnId="{2218B70F-10BB-4455-8B68-BDF8B0BB7A69}">
      <dgm:prSet/>
      <dgm:spPr/>
      <dgm:t>
        <a:bodyPr/>
        <a:lstStyle/>
        <a:p>
          <a:endParaRPr lang="ru-RU"/>
        </a:p>
      </dgm:t>
    </dgm:pt>
    <dgm:pt modelId="{1725F63F-11C9-4E79-A560-301242F90191}">
      <dgm:prSet phldrT="[Текст]" custT="1"/>
      <dgm:spPr/>
      <dgm:t>
        <a:bodyPr/>
        <a:lstStyle/>
        <a:p>
          <a:r>
            <a:rPr lang="ru-RU" sz="1800" dirty="0" smtClean="0">
              <a:latin typeface="+mj-lt"/>
            </a:rPr>
            <a:t>Университет </a:t>
          </a:r>
          <a:r>
            <a:rPr lang="ru-RU" sz="1800" dirty="0" err="1" smtClean="0">
              <a:latin typeface="+mj-lt"/>
            </a:rPr>
            <a:t>Регенсбурга</a:t>
          </a:r>
          <a:r>
            <a:rPr lang="ru-RU" sz="1800" dirty="0" smtClean="0">
              <a:latin typeface="+mj-lt"/>
            </a:rPr>
            <a:t>, Университет Гейдельберга</a:t>
          </a:r>
        </a:p>
        <a:p>
          <a:r>
            <a:rPr lang="ru-RU" sz="1800" dirty="0" smtClean="0">
              <a:latin typeface="+mj-lt"/>
            </a:rPr>
            <a:t>(Германия)</a:t>
          </a:r>
          <a:endParaRPr lang="ru-RU" sz="1800" dirty="0">
            <a:latin typeface="+mj-lt"/>
          </a:endParaRPr>
        </a:p>
      </dgm:t>
    </dgm:pt>
    <dgm:pt modelId="{168355B9-7524-4C59-AF2C-EB711D681BB9}" type="parTrans" cxnId="{FEF4C0C7-403E-4B03-861C-F93AACC4C620}">
      <dgm:prSet/>
      <dgm:spPr/>
      <dgm:t>
        <a:bodyPr/>
        <a:lstStyle/>
        <a:p>
          <a:endParaRPr lang="ru-RU"/>
        </a:p>
      </dgm:t>
    </dgm:pt>
    <dgm:pt modelId="{627CC5CC-04F4-49BE-967C-55DB6AD54A73}" type="sibTrans" cxnId="{FEF4C0C7-403E-4B03-861C-F93AACC4C620}">
      <dgm:prSet/>
      <dgm:spPr/>
      <dgm:t>
        <a:bodyPr/>
        <a:lstStyle/>
        <a:p>
          <a:endParaRPr lang="ru-RU"/>
        </a:p>
      </dgm:t>
    </dgm:pt>
    <dgm:pt modelId="{9B25AFD4-7360-4800-84CA-DC056E8F91B8}">
      <dgm:prSet phldrT="[Текст]" custT="1"/>
      <dgm:spPr/>
      <dgm:t>
        <a:bodyPr/>
        <a:lstStyle/>
        <a:p>
          <a:r>
            <a:rPr lang="ru-RU" sz="1800" dirty="0" err="1" smtClean="0"/>
            <a:t>Харбинский</a:t>
          </a:r>
          <a:r>
            <a:rPr lang="ru-RU" sz="1800" dirty="0" smtClean="0"/>
            <a:t> медицинский университет (КНР)</a:t>
          </a:r>
          <a:endParaRPr lang="ru-RU" sz="1800" dirty="0"/>
        </a:p>
      </dgm:t>
    </dgm:pt>
    <dgm:pt modelId="{DFAFFCD9-CDBC-4F5B-A7AA-5E8A2B04FB04}" type="parTrans" cxnId="{F481CA81-4710-46CE-A64A-A37931506DD4}">
      <dgm:prSet/>
      <dgm:spPr/>
      <dgm:t>
        <a:bodyPr/>
        <a:lstStyle/>
        <a:p>
          <a:endParaRPr lang="ru-RU"/>
        </a:p>
      </dgm:t>
    </dgm:pt>
    <dgm:pt modelId="{7C8CF923-433C-4B1F-90BF-70C6053EC085}" type="sibTrans" cxnId="{F481CA81-4710-46CE-A64A-A37931506DD4}">
      <dgm:prSet/>
      <dgm:spPr/>
      <dgm:t>
        <a:bodyPr/>
        <a:lstStyle/>
        <a:p>
          <a:endParaRPr lang="ru-RU"/>
        </a:p>
      </dgm:t>
    </dgm:pt>
    <dgm:pt modelId="{F9A2A0E5-1EA9-4455-A99B-0E912711B2A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+mn-lt"/>
              <a:ea typeface="Times New Roman" panose="02020603050405020304" pitchFamily="18" charset="0"/>
            </a:rPr>
            <a:t>Казахский национальный медицинский университет, </a:t>
          </a:r>
        </a:p>
        <a:p>
          <a:r>
            <a:rPr lang="ru-RU" sz="1600" dirty="0" smtClean="0">
              <a:solidFill>
                <a:schemeClr val="bg1"/>
              </a:solidFill>
              <a:latin typeface="+mn-lt"/>
              <a:ea typeface="Times New Roman" panose="02020603050405020304" pitchFamily="18" charset="0"/>
            </a:rPr>
            <a:t>Южно-Казахстанская фармацевтическая академия </a:t>
          </a:r>
          <a:endParaRPr lang="ru-RU" sz="1600" dirty="0">
            <a:solidFill>
              <a:schemeClr val="bg1"/>
            </a:solidFill>
            <a:latin typeface="+mn-lt"/>
          </a:endParaRPr>
        </a:p>
      </dgm:t>
    </dgm:pt>
    <dgm:pt modelId="{1ABCBA59-E60B-42FC-9713-076A3DC94BE1}" type="parTrans" cxnId="{4B610946-B2BC-4962-8B90-63C29624C588}">
      <dgm:prSet/>
      <dgm:spPr/>
      <dgm:t>
        <a:bodyPr/>
        <a:lstStyle/>
        <a:p>
          <a:endParaRPr lang="ru-RU"/>
        </a:p>
      </dgm:t>
    </dgm:pt>
    <dgm:pt modelId="{D9368045-3208-4C58-88C2-C23A33B8B9B6}" type="sibTrans" cxnId="{4B610946-B2BC-4962-8B90-63C29624C588}">
      <dgm:prSet/>
      <dgm:spPr/>
      <dgm:t>
        <a:bodyPr/>
        <a:lstStyle/>
        <a:p>
          <a:endParaRPr lang="ru-RU"/>
        </a:p>
      </dgm:t>
    </dgm:pt>
    <dgm:pt modelId="{A29AE774-F14F-4219-99EB-B4F6E1C5D804}" type="pres">
      <dgm:prSet presAssocID="{0CD82928-835E-48BA-A89F-7B1D9DFAFF7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BD624A-A681-4BF6-B373-D3F9B859C334}" type="pres">
      <dgm:prSet presAssocID="{9BA2F5D0-F05A-4C08-97DC-02325EA2B5DF}" presName="centerShape" presStyleLbl="node0" presStyleIdx="0" presStyleCnt="1" custLinFactNeighborX="3473" custLinFactNeighborY="-3212"/>
      <dgm:spPr/>
      <dgm:t>
        <a:bodyPr/>
        <a:lstStyle/>
        <a:p>
          <a:endParaRPr lang="ru-RU"/>
        </a:p>
      </dgm:t>
    </dgm:pt>
    <dgm:pt modelId="{A4BA9C5F-C62C-4C72-98EB-05741B210E84}" type="pres">
      <dgm:prSet presAssocID="{168355B9-7524-4C59-AF2C-EB711D681BB9}" presName="parTrans" presStyleLbl="sibTrans2D1" presStyleIdx="0" presStyleCnt="3"/>
      <dgm:spPr/>
      <dgm:t>
        <a:bodyPr/>
        <a:lstStyle/>
        <a:p>
          <a:endParaRPr lang="ru-RU"/>
        </a:p>
      </dgm:t>
    </dgm:pt>
    <dgm:pt modelId="{D3A21120-DA0B-4262-8CA6-6CB1CF7EBA36}" type="pres">
      <dgm:prSet presAssocID="{168355B9-7524-4C59-AF2C-EB711D681BB9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8CF764BB-06F8-439A-89E1-2AE1D1F6915A}" type="pres">
      <dgm:prSet presAssocID="{1725F63F-11C9-4E79-A560-301242F90191}" presName="node" presStyleLbl="node1" presStyleIdx="0" presStyleCnt="3" custScaleX="180707" custScaleY="88575" custRadScaleRad="98039" custRadScaleInc="1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F2FE3-7104-4361-BA58-23CB8E796DF7}" type="pres">
      <dgm:prSet presAssocID="{DFAFFCD9-CDBC-4F5B-A7AA-5E8A2B04FB04}" presName="parTrans" presStyleLbl="sibTrans2D1" presStyleIdx="1" presStyleCnt="3"/>
      <dgm:spPr/>
      <dgm:t>
        <a:bodyPr/>
        <a:lstStyle/>
        <a:p>
          <a:endParaRPr lang="ru-RU"/>
        </a:p>
      </dgm:t>
    </dgm:pt>
    <dgm:pt modelId="{E176A8F2-E5ED-4BAF-8C7E-C8C6ABF9EAF7}" type="pres">
      <dgm:prSet presAssocID="{DFAFFCD9-CDBC-4F5B-A7AA-5E8A2B04FB0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E6C39363-178A-4E44-A8F7-75F4512E60A5}" type="pres">
      <dgm:prSet presAssocID="{9B25AFD4-7360-4800-84CA-DC056E8F91B8}" presName="node" presStyleLbl="node1" presStyleIdx="1" presStyleCnt="3" custScaleX="138893" custScaleY="102710" custRadScaleRad="119305" custRadScaleInc="-41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4E4A3-CBEB-453C-A25F-A7DBDE6BA87D}" type="pres">
      <dgm:prSet presAssocID="{1ABCBA59-E60B-42FC-9713-076A3DC94BE1}" presName="parTrans" presStyleLbl="sibTrans2D1" presStyleIdx="2" presStyleCnt="3"/>
      <dgm:spPr/>
      <dgm:t>
        <a:bodyPr/>
        <a:lstStyle/>
        <a:p>
          <a:endParaRPr lang="ru-RU"/>
        </a:p>
      </dgm:t>
    </dgm:pt>
    <dgm:pt modelId="{D7CE42CE-FB04-40AF-964F-ED1D995668FF}" type="pres">
      <dgm:prSet presAssocID="{1ABCBA59-E60B-42FC-9713-076A3DC94BE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0A4A83F-F307-4366-8647-585AE7D99234}" type="pres">
      <dgm:prSet presAssocID="{F9A2A0E5-1EA9-4455-A99B-0E912711B2A1}" presName="node" presStyleLbl="node1" presStyleIdx="2" presStyleCnt="3" custScaleX="143428" custScaleY="109276" custRadScaleRad="109295" custRadScaleInc="43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F4C0C7-403E-4B03-861C-F93AACC4C620}" srcId="{9BA2F5D0-F05A-4C08-97DC-02325EA2B5DF}" destId="{1725F63F-11C9-4E79-A560-301242F90191}" srcOrd="0" destOrd="0" parTransId="{168355B9-7524-4C59-AF2C-EB711D681BB9}" sibTransId="{627CC5CC-04F4-49BE-967C-55DB6AD54A73}"/>
    <dgm:cxn modelId="{F481CA81-4710-46CE-A64A-A37931506DD4}" srcId="{9BA2F5D0-F05A-4C08-97DC-02325EA2B5DF}" destId="{9B25AFD4-7360-4800-84CA-DC056E8F91B8}" srcOrd="1" destOrd="0" parTransId="{DFAFFCD9-CDBC-4F5B-A7AA-5E8A2B04FB04}" sibTransId="{7C8CF923-433C-4B1F-90BF-70C6053EC085}"/>
    <dgm:cxn modelId="{4B610946-B2BC-4962-8B90-63C29624C588}" srcId="{9BA2F5D0-F05A-4C08-97DC-02325EA2B5DF}" destId="{F9A2A0E5-1EA9-4455-A99B-0E912711B2A1}" srcOrd="2" destOrd="0" parTransId="{1ABCBA59-E60B-42FC-9713-076A3DC94BE1}" sibTransId="{D9368045-3208-4C58-88C2-C23A33B8B9B6}"/>
    <dgm:cxn modelId="{3F604E21-3173-4F6B-A77F-27CE11D9C47A}" type="presOf" srcId="{DFAFFCD9-CDBC-4F5B-A7AA-5E8A2B04FB04}" destId="{BE8F2FE3-7104-4361-BA58-23CB8E796DF7}" srcOrd="0" destOrd="0" presId="urn:microsoft.com/office/officeart/2005/8/layout/radial5"/>
    <dgm:cxn modelId="{02BE06E6-FE84-4B89-BF25-5F02352A7015}" type="presOf" srcId="{9BA2F5D0-F05A-4C08-97DC-02325EA2B5DF}" destId="{84BD624A-A681-4BF6-B373-D3F9B859C334}" srcOrd="0" destOrd="0" presId="urn:microsoft.com/office/officeart/2005/8/layout/radial5"/>
    <dgm:cxn modelId="{BB4CCD48-D4D1-40A9-B482-AA7D46C01E35}" type="presOf" srcId="{DFAFFCD9-CDBC-4F5B-A7AA-5E8A2B04FB04}" destId="{E176A8F2-E5ED-4BAF-8C7E-C8C6ABF9EAF7}" srcOrd="1" destOrd="0" presId="urn:microsoft.com/office/officeart/2005/8/layout/radial5"/>
    <dgm:cxn modelId="{E73D74E3-DFA1-4E69-A7A2-817BDCB3AA70}" type="presOf" srcId="{1725F63F-11C9-4E79-A560-301242F90191}" destId="{8CF764BB-06F8-439A-89E1-2AE1D1F6915A}" srcOrd="0" destOrd="0" presId="urn:microsoft.com/office/officeart/2005/8/layout/radial5"/>
    <dgm:cxn modelId="{389B7837-8ED2-4894-8BE1-CC53D3CAD11C}" type="presOf" srcId="{0CD82928-835E-48BA-A89F-7B1D9DFAFF7F}" destId="{A29AE774-F14F-4219-99EB-B4F6E1C5D804}" srcOrd="0" destOrd="0" presId="urn:microsoft.com/office/officeart/2005/8/layout/radial5"/>
    <dgm:cxn modelId="{2218B70F-10BB-4455-8B68-BDF8B0BB7A69}" srcId="{0CD82928-835E-48BA-A89F-7B1D9DFAFF7F}" destId="{9BA2F5D0-F05A-4C08-97DC-02325EA2B5DF}" srcOrd="0" destOrd="0" parTransId="{A8C340F0-03F5-432C-8AB3-2C42913AAA6E}" sibTransId="{644B498C-52B0-43E6-B7E3-5FAD7137F07C}"/>
    <dgm:cxn modelId="{0F91C1DA-0EFC-4B01-B2F4-0E139CADE280}" type="presOf" srcId="{168355B9-7524-4C59-AF2C-EB711D681BB9}" destId="{A4BA9C5F-C62C-4C72-98EB-05741B210E84}" srcOrd="0" destOrd="0" presId="urn:microsoft.com/office/officeart/2005/8/layout/radial5"/>
    <dgm:cxn modelId="{9A5F2B47-4CBB-4118-8453-53F32E75CE01}" type="presOf" srcId="{168355B9-7524-4C59-AF2C-EB711D681BB9}" destId="{D3A21120-DA0B-4262-8CA6-6CB1CF7EBA36}" srcOrd="1" destOrd="0" presId="urn:microsoft.com/office/officeart/2005/8/layout/radial5"/>
    <dgm:cxn modelId="{DF8D0CA4-0BF5-4B26-BE6A-08D0D778C023}" type="presOf" srcId="{1ABCBA59-E60B-42FC-9713-076A3DC94BE1}" destId="{7404E4A3-CBEB-453C-A25F-A7DBDE6BA87D}" srcOrd="0" destOrd="0" presId="urn:microsoft.com/office/officeart/2005/8/layout/radial5"/>
    <dgm:cxn modelId="{C8BB790F-3EA6-4BFF-9E09-01A9D5A627D0}" type="presOf" srcId="{1ABCBA59-E60B-42FC-9713-076A3DC94BE1}" destId="{D7CE42CE-FB04-40AF-964F-ED1D995668FF}" srcOrd="1" destOrd="0" presId="urn:microsoft.com/office/officeart/2005/8/layout/radial5"/>
    <dgm:cxn modelId="{EB972DF5-2BA9-4864-9B2A-A1E28178E9D7}" type="presOf" srcId="{F9A2A0E5-1EA9-4455-A99B-0E912711B2A1}" destId="{D0A4A83F-F307-4366-8647-585AE7D99234}" srcOrd="0" destOrd="0" presId="urn:microsoft.com/office/officeart/2005/8/layout/radial5"/>
    <dgm:cxn modelId="{3BB4C260-E572-48BB-994D-47F8D5E1D960}" type="presOf" srcId="{9B25AFD4-7360-4800-84CA-DC056E8F91B8}" destId="{E6C39363-178A-4E44-A8F7-75F4512E60A5}" srcOrd="0" destOrd="0" presId="urn:microsoft.com/office/officeart/2005/8/layout/radial5"/>
    <dgm:cxn modelId="{CD1CCD49-3A14-4D4A-8BE0-5B78D2A2B916}" type="presParOf" srcId="{A29AE774-F14F-4219-99EB-B4F6E1C5D804}" destId="{84BD624A-A681-4BF6-B373-D3F9B859C334}" srcOrd="0" destOrd="0" presId="urn:microsoft.com/office/officeart/2005/8/layout/radial5"/>
    <dgm:cxn modelId="{AAE213A5-667A-4AA8-80EB-5BFB11C719E9}" type="presParOf" srcId="{A29AE774-F14F-4219-99EB-B4F6E1C5D804}" destId="{A4BA9C5F-C62C-4C72-98EB-05741B210E84}" srcOrd="1" destOrd="0" presId="urn:microsoft.com/office/officeart/2005/8/layout/radial5"/>
    <dgm:cxn modelId="{435D1E5E-08CD-4D73-83B8-1ADEA3D3D245}" type="presParOf" srcId="{A4BA9C5F-C62C-4C72-98EB-05741B210E84}" destId="{D3A21120-DA0B-4262-8CA6-6CB1CF7EBA36}" srcOrd="0" destOrd="0" presId="urn:microsoft.com/office/officeart/2005/8/layout/radial5"/>
    <dgm:cxn modelId="{1A72748F-C54F-402D-88CE-D1C2BEA32964}" type="presParOf" srcId="{A29AE774-F14F-4219-99EB-B4F6E1C5D804}" destId="{8CF764BB-06F8-439A-89E1-2AE1D1F6915A}" srcOrd="2" destOrd="0" presId="urn:microsoft.com/office/officeart/2005/8/layout/radial5"/>
    <dgm:cxn modelId="{F642E789-EEC4-4B65-BF4A-CB0BF750AD58}" type="presParOf" srcId="{A29AE774-F14F-4219-99EB-B4F6E1C5D804}" destId="{BE8F2FE3-7104-4361-BA58-23CB8E796DF7}" srcOrd="3" destOrd="0" presId="urn:microsoft.com/office/officeart/2005/8/layout/radial5"/>
    <dgm:cxn modelId="{4F8D2667-D361-4168-8325-5F0817057F55}" type="presParOf" srcId="{BE8F2FE3-7104-4361-BA58-23CB8E796DF7}" destId="{E176A8F2-E5ED-4BAF-8C7E-C8C6ABF9EAF7}" srcOrd="0" destOrd="0" presId="urn:microsoft.com/office/officeart/2005/8/layout/radial5"/>
    <dgm:cxn modelId="{CBD13E69-1F7D-4FDE-B458-0617921CFEF5}" type="presParOf" srcId="{A29AE774-F14F-4219-99EB-B4F6E1C5D804}" destId="{E6C39363-178A-4E44-A8F7-75F4512E60A5}" srcOrd="4" destOrd="0" presId="urn:microsoft.com/office/officeart/2005/8/layout/radial5"/>
    <dgm:cxn modelId="{3FC0967B-D9A8-4531-B94A-AA40179AA7D4}" type="presParOf" srcId="{A29AE774-F14F-4219-99EB-B4F6E1C5D804}" destId="{7404E4A3-CBEB-453C-A25F-A7DBDE6BA87D}" srcOrd="5" destOrd="0" presId="urn:microsoft.com/office/officeart/2005/8/layout/radial5"/>
    <dgm:cxn modelId="{8E9844AD-CD9E-425A-B6D6-09E5CBB152CF}" type="presParOf" srcId="{7404E4A3-CBEB-453C-A25F-A7DBDE6BA87D}" destId="{D7CE42CE-FB04-40AF-964F-ED1D995668FF}" srcOrd="0" destOrd="0" presId="urn:microsoft.com/office/officeart/2005/8/layout/radial5"/>
    <dgm:cxn modelId="{50CBD242-0E0D-4730-8332-3C63D84A7684}" type="presParOf" srcId="{A29AE774-F14F-4219-99EB-B4F6E1C5D804}" destId="{D0A4A83F-F307-4366-8647-585AE7D9923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2202B3-E65C-4E08-9991-89C12B25E06F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</dgm:pt>
    <dgm:pt modelId="{7037F747-6388-4CDE-A137-2A0C7DD66ED3}">
      <dgm:prSet phldrT="[Текст]" custT="1"/>
      <dgm:spPr/>
      <dgm:t>
        <a:bodyPr/>
        <a:lstStyle/>
        <a:p>
          <a:r>
            <a:rPr lang="ru-RU" altLang="ru-RU" sz="1400" b="1" dirty="0" smtClean="0">
              <a:ea typeface="MS PGothic" pitchFamily="34" charset="-128"/>
              <a:cs typeface="SimSun" pitchFamily="2" charset="-122"/>
            </a:rPr>
            <a:t>2017 Верификация, испытания полученных эндотелиальных клеток </a:t>
          </a:r>
          <a:endParaRPr lang="ru-RU" sz="1400" b="1" dirty="0"/>
        </a:p>
      </dgm:t>
    </dgm:pt>
    <dgm:pt modelId="{7FD12399-38C3-4E6B-9398-8FE097211BA4}" type="parTrans" cxnId="{CC3803FF-EF49-482B-A2E2-996C25632EEA}">
      <dgm:prSet/>
      <dgm:spPr/>
      <dgm:t>
        <a:bodyPr/>
        <a:lstStyle/>
        <a:p>
          <a:endParaRPr lang="ru-RU" sz="1400" b="1"/>
        </a:p>
      </dgm:t>
    </dgm:pt>
    <dgm:pt modelId="{2C45B747-1AF0-4DE5-B681-767BA5085FEB}" type="sibTrans" cxnId="{CC3803FF-EF49-482B-A2E2-996C25632EEA}">
      <dgm:prSet custT="1"/>
      <dgm:spPr/>
      <dgm:t>
        <a:bodyPr/>
        <a:lstStyle/>
        <a:p>
          <a:endParaRPr lang="ru-RU" sz="1400" b="1"/>
        </a:p>
      </dgm:t>
    </dgm:pt>
    <dgm:pt modelId="{CCAF6CEF-74D8-43DE-B801-8CC4918F435D}">
      <dgm:prSet phldrT="[Текст]" custT="1"/>
      <dgm:spPr/>
      <dgm:t>
        <a:bodyPr/>
        <a:lstStyle/>
        <a:p>
          <a:r>
            <a:rPr lang="ru-RU" altLang="ru-RU" sz="1400" b="1" dirty="0" smtClean="0">
              <a:ea typeface="MS PGothic" pitchFamily="34" charset="-128"/>
              <a:cs typeface="SimSun" pitchFamily="2" charset="-122"/>
            </a:rPr>
            <a:t>2018 Новые методики имплантации полученных культур эндотелиальных клеток </a:t>
          </a:r>
          <a:endParaRPr lang="ru-RU" sz="1400" b="1" dirty="0"/>
        </a:p>
      </dgm:t>
    </dgm:pt>
    <dgm:pt modelId="{DA2B09B4-4CAC-468C-9C68-B9349208F7B0}" type="parTrans" cxnId="{93B93930-C4E3-4606-81A2-A25EEEE913C4}">
      <dgm:prSet/>
      <dgm:spPr/>
      <dgm:t>
        <a:bodyPr/>
        <a:lstStyle/>
        <a:p>
          <a:endParaRPr lang="ru-RU" sz="1400" b="1"/>
        </a:p>
      </dgm:t>
    </dgm:pt>
    <dgm:pt modelId="{00DF162F-A970-40DF-BB0B-CCC49740B8DA}" type="sibTrans" cxnId="{93B93930-C4E3-4606-81A2-A25EEEE913C4}">
      <dgm:prSet custT="1"/>
      <dgm:spPr/>
      <dgm:t>
        <a:bodyPr/>
        <a:lstStyle/>
        <a:p>
          <a:endParaRPr lang="ru-RU" sz="1400" b="1"/>
        </a:p>
      </dgm:t>
    </dgm:pt>
    <dgm:pt modelId="{7541BA53-FF0A-467D-8684-E2DB66CBEE85}">
      <dgm:prSet phldrT="[Текст]" custT="1"/>
      <dgm:spPr/>
      <dgm:t>
        <a:bodyPr/>
        <a:lstStyle/>
        <a:p>
          <a:r>
            <a:rPr lang="ru-RU" sz="1400" b="1" dirty="0" smtClean="0"/>
            <a:t>2019-2020 Внедрение в практическое здравоохранение - Офтальмология</a:t>
          </a:r>
          <a:endParaRPr lang="ru-RU" sz="1400" b="1" dirty="0"/>
        </a:p>
      </dgm:t>
    </dgm:pt>
    <dgm:pt modelId="{C0AC4E22-5C96-4F72-AABF-3FD56BA22A23}" type="parTrans" cxnId="{51D9E1A1-CE7C-4B7C-8731-DEF2D0F76066}">
      <dgm:prSet/>
      <dgm:spPr/>
      <dgm:t>
        <a:bodyPr/>
        <a:lstStyle/>
        <a:p>
          <a:endParaRPr lang="ru-RU" sz="1400" b="1"/>
        </a:p>
      </dgm:t>
    </dgm:pt>
    <dgm:pt modelId="{E9C22B30-2974-4076-A6D4-0F24D6CBCB20}" type="sibTrans" cxnId="{51D9E1A1-CE7C-4B7C-8731-DEF2D0F76066}">
      <dgm:prSet/>
      <dgm:spPr/>
      <dgm:t>
        <a:bodyPr/>
        <a:lstStyle/>
        <a:p>
          <a:endParaRPr lang="ru-RU" sz="1400" b="1"/>
        </a:p>
      </dgm:t>
    </dgm:pt>
    <dgm:pt modelId="{D809D8FB-3B02-4625-A6D8-EE98504F8816}" type="pres">
      <dgm:prSet presAssocID="{942202B3-E65C-4E08-9991-89C12B25E06F}" presName="outerComposite" presStyleCnt="0">
        <dgm:presLayoutVars>
          <dgm:chMax val="5"/>
          <dgm:dir/>
          <dgm:resizeHandles val="exact"/>
        </dgm:presLayoutVars>
      </dgm:prSet>
      <dgm:spPr/>
    </dgm:pt>
    <dgm:pt modelId="{61DFCFC6-526E-4335-ADFB-F061BB2C1E2A}" type="pres">
      <dgm:prSet presAssocID="{942202B3-E65C-4E08-9991-89C12B25E06F}" presName="dummyMaxCanvas" presStyleCnt="0">
        <dgm:presLayoutVars/>
      </dgm:prSet>
      <dgm:spPr/>
    </dgm:pt>
    <dgm:pt modelId="{4096E0AB-55BC-4655-8DAC-DDA5FB1F4156}" type="pres">
      <dgm:prSet presAssocID="{942202B3-E65C-4E08-9991-89C12B25E06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15793-A20D-4E4F-A716-734843E7152B}" type="pres">
      <dgm:prSet presAssocID="{942202B3-E65C-4E08-9991-89C12B25E06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B680E-F38D-4436-BFEB-D878F058CAF0}" type="pres">
      <dgm:prSet presAssocID="{942202B3-E65C-4E08-9991-89C12B25E06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EEBB3-BB19-4464-A32E-5FA8C5B14006}" type="pres">
      <dgm:prSet presAssocID="{942202B3-E65C-4E08-9991-89C12B25E06F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FCA68-6075-4AF6-A4A2-B278147B1392}" type="pres">
      <dgm:prSet presAssocID="{942202B3-E65C-4E08-9991-89C12B25E06F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4D4EF-AC9F-456B-9550-D32A9B2883F9}" type="pres">
      <dgm:prSet presAssocID="{942202B3-E65C-4E08-9991-89C12B25E06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6058C-314A-42E7-995F-AE3D1EBC94F6}" type="pres">
      <dgm:prSet presAssocID="{942202B3-E65C-4E08-9991-89C12B25E06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754F7-9AB3-4FC2-A60C-FCA0E079B4FA}" type="pres">
      <dgm:prSet presAssocID="{942202B3-E65C-4E08-9991-89C12B25E06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7EC54-015B-45CA-AF49-AD25BE15D5A6}" type="presOf" srcId="{7037F747-6388-4CDE-A137-2A0C7DD66ED3}" destId="{4096E0AB-55BC-4655-8DAC-DDA5FB1F4156}" srcOrd="0" destOrd="0" presId="urn:microsoft.com/office/officeart/2005/8/layout/vProcess5"/>
    <dgm:cxn modelId="{BD3004FE-FA1E-4CB0-BF42-9A86623ECBA9}" type="presOf" srcId="{7541BA53-FF0A-467D-8684-E2DB66CBEE85}" destId="{E20754F7-9AB3-4FC2-A60C-FCA0E079B4FA}" srcOrd="1" destOrd="0" presId="urn:microsoft.com/office/officeart/2005/8/layout/vProcess5"/>
    <dgm:cxn modelId="{CC3803FF-EF49-482B-A2E2-996C25632EEA}" srcId="{942202B3-E65C-4E08-9991-89C12B25E06F}" destId="{7037F747-6388-4CDE-A137-2A0C7DD66ED3}" srcOrd="0" destOrd="0" parTransId="{7FD12399-38C3-4E6B-9398-8FE097211BA4}" sibTransId="{2C45B747-1AF0-4DE5-B681-767BA5085FEB}"/>
    <dgm:cxn modelId="{6FBFF1E4-B16C-4FE4-ADA3-D8E37313E9BB}" type="presOf" srcId="{7541BA53-FF0A-467D-8684-E2DB66CBEE85}" destId="{30AB680E-F38D-4436-BFEB-D878F058CAF0}" srcOrd="0" destOrd="0" presId="urn:microsoft.com/office/officeart/2005/8/layout/vProcess5"/>
    <dgm:cxn modelId="{318F5C92-4EA6-4B91-9F4F-8EBB41FB9096}" type="presOf" srcId="{CCAF6CEF-74D8-43DE-B801-8CC4918F435D}" destId="{4346058C-314A-42E7-995F-AE3D1EBC94F6}" srcOrd="1" destOrd="0" presId="urn:microsoft.com/office/officeart/2005/8/layout/vProcess5"/>
    <dgm:cxn modelId="{93B93930-C4E3-4606-81A2-A25EEEE913C4}" srcId="{942202B3-E65C-4E08-9991-89C12B25E06F}" destId="{CCAF6CEF-74D8-43DE-B801-8CC4918F435D}" srcOrd="1" destOrd="0" parTransId="{DA2B09B4-4CAC-468C-9C68-B9349208F7B0}" sibTransId="{00DF162F-A970-40DF-BB0B-CCC49740B8DA}"/>
    <dgm:cxn modelId="{11827EE4-B249-4475-8BAA-74C4AEAA4E4B}" type="presOf" srcId="{CCAF6CEF-74D8-43DE-B801-8CC4918F435D}" destId="{9A915793-A20D-4E4F-A716-734843E7152B}" srcOrd="0" destOrd="0" presId="urn:microsoft.com/office/officeart/2005/8/layout/vProcess5"/>
    <dgm:cxn modelId="{51D9E1A1-CE7C-4B7C-8731-DEF2D0F76066}" srcId="{942202B3-E65C-4E08-9991-89C12B25E06F}" destId="{7541BA53-FF0A-467D-8684-E2DB66CBEE85}" srcOrd="2" destOrd="0" parTransId="{C0AC4E22-5C96-4F72-AABF-3FD56BA22A23}" sibTransId="{E9C22B30-2974-4076-A6D4-0F24D6CBCB20}"/>
    <dgm:cxn modelId="{26D758F2-89BB-4855-8D55-537F8DD77369}" type="presOf" srcId="{942202B3-E65C-4E08-9991-89C12B25E06F}" destId="{D809D8FB-3B02-4625-A6D8-EE98504F8816}" srcOrd="0" destOrd="0" presId="urn:microsoft.com/office/officeart/2005/8/layout/vProcess5"/>
    <dgm:cxn modelId="{EE6CF836-3270-4DBE-9152-47937E35965A}" type="presOf" srcId="{2C45B747-1AF0-4DE5-B681-767BA5085FEB}" destId="{F2AEEBB3-BB19-4464-A32E-5FA8C5B14006}" srcOrd="0" destOrd="0" presId="urn:microsoft.com/office/officeart/2005/8/layout/vProcess5"/>
    <dgm:cxn modelId="{1E89F526-294B-4983-A8BC-EBB8C072CCC7}" type="presOf" srcId="{00DF162F-A970-40DF-BB0B-CCC49740B8DA}" destId="{BCFFCA68-6075-4AF6-A4A2-B278147B1392}" srcOrd="0" destOrd="0" presId="urn:microsoft.com/office/officeart/2005/8/layout/vProcess5"/>
    <dgm:cxn modelId="{E14B1190-B5C5-48C0-9ABE-FD46BC6FE3D7}" type="presOf" srcId="{7037F747-6388-4CDE-A137-2A0C7DD66ED3}" destId="{44D4D4EF-AC9F-456B-9550-D32A9B2883F9}" srcOrd="1" destOrd="0" presId="urn:microsoft.com/office/officeart/2005/8/layout/vProcess5"/>
    <dgm:cxn modelId="{D8E162A8-CB02-4986-93A0-C8D7B8438E2B}" type="presParOf" srcId="{D809D8FB-3B02-4625-A6D8-EE98504F8816}" destId="{61DFCFC6-526E-4335-ADFB-F061BB2C1E2A}" srcOrd="0" destOrd="0" presId="urn:microsoft.com/office/officeart/2005/8/layout/vProcess5"/>
    <dgm:cxn modelId="{6FD30CDE-F966-4CF0-BFDB-8FA0FBDC0DFF}" type="presParOf" srcId="{D809D8FB-3B02-4625-A6D8-EE98504F8816}" destId="{4096E0AB-55BC-4655-8DAC-DDA5FB1F4156}" srcOrd="1" destOrd="0" presId="urn:microsoft.com/office/officeart/2005/8/layout/vProcess5"/>
    <dgm:cxn modelId="{05FE25E9-59CF-4E7C-BA7D-F2EC53ACD627}" type="presParOf" srcId="{D809D8FB-3B02-4625-A6D8-EE98504F8816}" destId="{9A915793-A20D-4E4F-A716-734843E7152B}" srcOrd="2" destOrd="0" presId="urn:microsoft.com/office/officeart/2005/8/layout/vProcess5"/>
    <dgm:cxn modelId="{44C02A66-39EF-4AE2-A085-AC46BFC2129C}" type="presParOf" srcId="{D809D8FB-3B02-4625-A6D8-EE98504F8816}" destId="{30AB680E-F38D-4436-BFEB-D878F058CAF0}" srcOrd="3" destOrd="0" presId="urn:microsoft.com/office/officeart/2005/8/layout/vProcess5"/>
    <dgm:cxn modelId="{E0F4DE18-2C5A-47D6-80F3-208857DAAD6E}" type="presParOf" srcId="{D809D8FB-3B02-4625-A6D8-EE98504F8816}" destId="{F2AEEBB3-BB19-4464-A32E-5FA8C5B14006}" srcOrd="4" destOrd="0" presId="urn:microsoft.com/office/officeart/2005/8/layout/vProcess5"/>
    <dgm:cxn modelId="{C87D3507-562F-4BAB-9F01-1B6E10D18DD3}" type="presParOf" srcId="{D809D8FB-3B02-4625-A6D8-EE98504F8816}" destId="{BCFFCA68-6075-4AF6-A4A2-B278147B1392}" srcOrd="5" destOrd="0" presId="urn:microsoft.com/office/officeart/2005/8/layout/vProcess5"/>
    <dgm:cxn modelId="{8D2E27E7-FB2A-4743-B700-6B6E4CAC6B73}" type="presParOf" srcId="{D809D8FB-3B02-4625-A6D8-EE98504F8816}" destId="{44D4D4EF-AC9F-456B-9550-D32A9B2883F9}" srcOrd="6" destOrd="0" presId="urn:microsoft.com/office/officeart/2005/8/layout/vProcess5"/>
    <dgm:cxn modelId="{5BCA3F71-93AA-4E59-A9AA-5F445491CA84}" type="presParOf" srcId="{D809D8FB-3B02-4625-A6D8-EE98504F8816}" destId="{4346058C-314A-42E7-995F-AE3D1EBC94F6}" srcOrd="7" destOrd="0" presId="urn:microsoft.com/office/officeart/2005/8/layout/vProcess5"/>
    <dgm:cxn modelId="{CACCEAF9-CDE4-4B5B-B9D5-63C2D11FF14E}" type="presParOf" srcId="{D809D8FB-3B02-4625-A6D8-EE98504F8816}" destId="{E20754F7-9AB3-4FC2-A60C-FCA0E079B4F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471D55-9A25-466A-A8DD-256BBD80742D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ru-RU"/>
        </a:p>
      </dgm:t>
    </dgm:pt>
    <dgm:pt modelId="{F0702F1F-6AE1-416F-89FB-664CBBCEE3D1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ru-RU" sz="1200" b="1" dirty="0" smtClean="0"/>
            <a:t>РОССИЙСКО-КИТАЙСКИЙ МЕДИЦИНСКИЙ НАУЧНО-ОБРАЗОВАТЕЛЬНЫЙ ЦЕНТР В РЕСПУБЛИКЕ БАШКОРТОСТАН</a:t>
          </a:r>
        </a:p>
        <a:p>
          <a:r>
            <a:rPr lang="ru-RU" sz="1200" b="1" dirty="0" smtClean="0"/>
            <a:t>(Концепция)</a:t>
          </a:r>
          <a:endParaRPr lang="ru-RU" sz="1200" dirty="0"/>
        </a:p>
      </dgm:t>
    </dgm:pt>
    <dgm:pt modelId="{B4DD024F-68E6-49F3-A763-57A0A600F7B0}" type="parTrans" cxnId="{AAD98826-BD34-4695-935D-CC9C786C61DB}">
      <dgm:prSet/>
      <dgm:spPr/>
      <dgm:t>
        <a:bodyPr/>
        <a:lstStyle/>
        <a:p>
          <a:endParaRPr lang="ru-RU"/>
        </a:p>
      </dgm:t>
    </dgm:pt>
    <dgm:pt modelId="{B5034D20-AFB4-4E43-B697-8367B2BF485D}" type="sibTrans" cxnId="{AAD98826-BD34-4695-935D-CC9C786C61DB}">
      <dgm:prSet/>
      <dgm:spPr/>
      <dgm:t>
        <a:bodyPr/>
        <a:lstStyle/>
        <a:p>
          <a:endParaRPr lang="ru-RU"/>
        </a:p>
      </dgm:t>
    </dgm:pt>
    <dgm:pt modelId="{5D804C8D-14E7-4E4C-98E7-F7F12EBD5D72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ru-RU" sz="1400" dirty="0" smtClean="0"/>
            <a:t>Образовательный комплекс</a:t>
          </a:r>
          <a:endParaRPr lang="ru-RU" sz="1400" dirty="0"/>
        </a:p>
      </dgm:t>
    </dgm:pt>
    <dgm:pt modelId="{2219898D-B8D2-4902-9C51-00206FF1C193}" type="parTrans" cxnId="{5CAA010B-780D-4D61-A6ED-014BF2600E1B}">
      <dgm:prSet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03F147F9-9584-4705-A1CC-33640039900F}" type="sibTrans" cxnId="{5CAA010B-780D-4D61-A6ED-014BF2600E1B}">
      <dgm:prSet/>
      <dgm:spPr/>
      <dgm:t>
        <a:bodyPr/>
        <a:lstStyle/>
        <a:p>
          <a:endParaRPr lang="ru-RU"/>
        </a:p>
      </dgm:t>
    </dgm:pt>
    <dgm:pt modelId="{A8F43196-5840-475C-8DD5-EB5133ADED94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ru-RU" sz="1400" dirty="0" smtClean="0"/>
            <a:t>Лечебный комплекс</a:t>
          </a:r>
          <a:endParaRPr lang="ru-RU" sz="1400" dirty="0"/>
        </a:p>
      </dgm:t>
    </dgm:pt>
    <dgm:pt modelId="{5E1E51AC-7CCF-46B0-A723-0C553C7048B3}" type="parTrans" cxnId="{EF650534-18D6-4DE0-8EFE-3E06B02FE3E6}">
      <dgm:prSet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6ED9B0A1-75CF-4370-AF1C-B455E3B08794}" type="sibTrans" cxnId="{EF650534-18D6-4DE0-8EFE-3E06B02FE3E6}">
      <dgm:prSet/>
      <dgm:spPr/>
      <dgm:t>
        <a:bodyPr/>
        <a:lstStyle/>
        <a:p>
          <a:endParaRPr lang="ru-RU"/>
        </a:p>
      </dgm:t>
    </dgm:pt>
    <dgm:pt modelId="{B4081F86-A196-4872-A112-00D9DFB334E3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ru-RU" sz="1200" dirty="0" smtClean="0"/>
            <a:t>Научный комплекс</a:t>
          </a:r>
          <a:endParaRPr lang="ru-RU" sz="1200" dirty="0"/>
        </a:p>
      </dgm:t>
    </dgm:pt>
    <dgm:pt modelId="{81C07B3A-9BB1-487C-BFBD-36582AE8C40C}" type="parTrans" cxnId="{F0B14047-49DB-46C8-A1A5-8EDBF5AAC64F}">
      <dgm:prSet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17F74418-9791-4EAA-BADC-6C7B1DEEE671}" type="sibTrans" cxnId="{F0B14047-49DB-46C8-A1A5-8EDBF5AAC64F}">
      <dgm:prSet/>
      <dgm:spPr/>
      <dgm:t>
        <a:bodyPr/>
        <a:lstStyle/>
        <a:p>
          <a:endParaRPr lang="ru-RU"/>
        </a:p>
      </dgm:t>
    </dgm:pt>
    <dgm:pt modelId="{6ABA6BB3-7ACF-4490-8042-14841B99DB6D}" type="pres">
      <dgm:prSet presAssocID="{17471D55-9A25-466A-A8DD-256BBD80742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2EB166-DA97-4539-82D3-B96201CC334E}" type="pres">
      <dgm:prSet presAssocID="{F0702F1F-6AE1-416F-89FB-664CBBCEE3D1}" presName="centerShape" presStyleLbl="node0" presStyleIdx="0" presStyleCnt="1" custScaleX="253363" custScaleY="118008" custLinFactNeighborX="255" custLinFactNeighborY="-33557"/>
      <dgm:spPr/>
      <dgm:t>
        <a:bodyPr/>
        <a:lstStyle/>
        <a:p>
          <a:endParaRPr lang="ru-RU"/>
        </a:p>
      </dgm:t>
    </dgm:pt>
    <dgm:pt modelId="{0E784C8B-404F-4536-9414-4BB63E6B03D0}" type="pres">
      <dgm:prSet presAssocID="{2219898D-B8D2-4902-9C51-00206FF1C193}" presName="parTrans" presStyleLbl="sibTrans2D1" presStyleIdx="0" presStyleCnt="3"/>
      <dgm:spPr/>
      <dgm:t>
        <a:bodyPr/>
        <a:lstStyle/>
        <a:p>
          <a:endParaRPr lang="ru-RU"/>
        </a:p>
      </dgm:t>
    </dgm:pt>
    <dgm:pt modelId="{799E397B-6781-45FF-AFD2-8083A7FD9E60}" type="pres">
      <dgm:prSet presAssocID="{2219898D-B8D2-4902-9C51-00206FF1C19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D484A14-7CBD-4564-9ED5-5B04A89A2535}" type="pres">
      <dgm:prSet presAssocID="{5D804C8D-14E7-4E4C-98E7-F7F12EBD5D72}" presName="node" presStyleLbl="node1" presStyleIdx="0" presStyleCnt="3" custRadScaleRad="164186" custRadScaleInc="-2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90BA2-51A0-4908-A1CD-8952A9C262F5}" type="pres">
      <dgm:prSet presAssocID="{5E1E51AC-7CCF-46B0-A723-0C553C7048B3}" presName="parTrans" presStyleLbl="sibTrans2D1" presStyleIdx="1" presStyleCnt="3"/>
      <dgm:spPr/>
      <dgm:t>
        <a:bodyPr/>
        <a:lstStyle/>
        <a:p>
          <a:endParaRPr lang="ru-RU"/>
        </a:p>
      </dgm:t>
    </dgm:pt>
    <dgm:pt modelId="{C6D77FCE-2281-4AD4-A3AF-01B2E59D69AA}" type="pres">
      <dgm:prSet presAssocID="{5E1E51AC-7CCF-46B0-A723-0C553C7048B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618D7724-08E1-4906-B39D-DD3196EE5A19}" type="pres">
      <dgm:prSet presAssocID="{A8F43196-5840-475C-8DD5-EB5133ADED94}" presName="node" presStyleLbl="node1" presStyleIdx="1" presStyleCnt="3" custScaleX="119354" custScaleY="93624" custRadScaleRad="83707" custRadScaleInc="-38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44991-8CD3-4CB3-9367-B4038E99A68D}" type="pres">
      <dgm:prSet presAssocID="{81C07B3A-9BB1-487C-BFBD-36582AE8C40C}" presName="parTrans" presStyleLbl="sibTrans2D1" presStyleIdx="2" presStyleCnt="3"/>
      <dgm:spPr/>
      <dgm:t>
        <a:bodyPr/>
        <a:lstStyle/>
        <a:p>
          <a:endParaRPr lang="ru-RU"/>
        </a:p>
      </dgm:t>
    </dgm:pt>
    <dgm:pt modelId="{D8E48DA3-FD90-4503-844A-C665D8AEC263}" type="pres">
      <dgm:prSet presAssocID="{81C07B3A-9BB1-487C-BFBD-36582AE8C40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40AE3612-CFC8-4C41-B5B1-5EB3768BE908}" type="pres">
      <dgm:prSet presAssocID="{B4081F86-A196-4872-A112-00D9DFB334E3}" presName="node" presStyleLbl="node1" presStyleIdx="2" presStyleCnt="3" custRadScaleRad="83701" custRadScaleInc="42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711B23-E9CC-4DDC-BB2E-300C8692B98D}" type="presOf" srcId="{F0702F1F-6AE1-416F-89FB-664CBBCEE3D1}" destId="{D12EB166-DA97-4539-82D3-B96201CC334E}" srcOrd="0" destOrd="0" presId="urn:microsoft.com/office/officeart/2005/8/layout/radial5"/>
    <dgm:cxn modelId="{AAD98826-BD34-4695-935D-CC9C786C61DB}" srcId="{17471D55-9A25-466A-A8DD-256BBD80742D}" destId="{F0702F1F-6AE1-416F-89FB-664CBBCEE3D1}" srcOrd="0" destOrd="0" parTransId="{B4DD024F-68E6-49F3-A763-57A0A600F7B0}" sibTransId="{B5034D20-AFB4-4E43-B697-8367B2BF485D}"/>
    <dgm:cxn modelId="{D2A25026-AA5E-4E76-BB3E-FEE5E783BB39}" type="presOf" srcId="{2219898D-B8D2-4902-9C51-00206FF1C193}" destId="{799E397B-6781-45FF-AFD2-8083A7FD9E60}" srcOrd="1" destOrd="0" presId="urn:microsoft.com/office/officeart/2005/8/layout/radial5"/>
    <dgm:cxn modelId="{4AE81612-042D-4D91-A24C-4A6D337C02FD}" type="presOf" srcId="{2219898D-B8D2-4902-9C51-00206FF1C193}" destId="{0E784C8B-404F-4536-9414-4BB63E6B03D0}" srcOrd="0" destOrd="0" presId="urn:microsoft.com/office/officeart/2005/8/layout/radial5"/>
    <dgm:cxn modelId="{95BEB574-4764-4E9A-A54B-C9A0A3376229}" type="presOf" srcId="{5E1E51AC-7CCF-46B0-A723-0C553C7048B3}" destId="{DFF90BA2-51A0-4908-A1CD-8952A9C262F5}" srcOrd="0" destOrd="0" presId="urn:microsoft.com/office/officeart/2005/8/layout/radial5"/>
    <dgm:cxn modelId="{EAA39D05-D3F2-40A9-BD06-043D7152CB1F}" type="presOf" srcId="{17471D55-9A25-466A-A8DD-256BBD80742D}" destId="{6ABA6BB3-7ACF-4490-8042-14841B99DB6D}" srcOrd="0" destOrd="0" presId="urn:microsoft.com/office/officeart/2005/8/layout/radial5"/>
    <dgm:cxn modelId="{F94151C1-67D1-4E91-B1F1-9542BA6F0E7F}" type="presOf" srcId="{B4081F86-A196-4872-A112-00D9DFB334E3}" destId="{40AE3612-CFC8-4C41-B5B1-5EB3768BE908}" srcOrd="0" destOrd="0" presId="urn:microsoft.com/office/officeart/2005/8/layout/radial5"/>
    <dgm:cxn modelId="{C0573748-BE2E-44FD-9A8B-5A359F463C8C}" type="presOf" srcId="{5D804C8D-14E7-4E4C-98E7-F7F12EBD5D72}" destId="{5D484A14-7CBD-4564-9ED5-5B04A89A2535}" srcOrd="0" destOrd="0" presId="urn:microsoft.com/office/officeart/2005/8/layout/radial5"/>
    <dgm:cxn modelId="{F0B14047-49DB-46C8-A1A5-8EDBF5AAC64F}" srcId="{F0702F1F-6AE1-416F-89FB-664CBBCEE3D1}" destId="{B4081F86-A196-4872-A112-00D9DFB334E3}" srcOrd="2" destOrd="0" parTransId="{81C07B3A-9BB1-487C-BFBD-36582AE8C40C}" sibTransId="{17F74418-9791-4EAA-BADC-6C7B1DEEE671}"/>
    <dgm:cxn modelId="{1CDCD32F-21B8-410D-9476-FA2087C57260}" type="presOf" srcId="{81C07B3A-9BB1-487C-BFBD-36582AE8C40C}" destId="{89D44991-8CD3-4CB3-9367-B4038E99A68D}" srcOrd="0" destOrd="0" presId="urn:microsoft.com/office/officeart/2005/8/layout/radial5"/>
    <dgm:cxn modelId="{69B0A13E-1A2E-40FF-B7A8-5F05AE146BBE}" type="presOf" srcId="{81C07B3A-9BB1-487C-BFBD-36582AE8C40C}" destId="{D8E48DA3-FD90-4503-844A-C665D8AEC263}" srcOrd="1" destOrd="0" presId="urn:microsoft.com/office/officeart/2005/8/layout/radial5"/>
    <dgm:cxn modelId="{5CAA010B-780D-4D61-A6ED-014BF2600E1B}" srcId="{F0702F1F-6AE1-416F-89FB-664CBBCEE3D1}" destId="{5D804C8D-14E7-4E4C-98E7-F7F12EBD5D72}" srcOrd="0" destOrd="0" parTransId="{2219898D-B8D2-4902-9C51-00206FF1C193}" sibTransId="{03F147F9-9584-4705-A1CC-33640039900F}"/>
    <dgm:cxn modelId="{47195AD6-88C7-464F-8EA2-1AA189A64395}" type="presOf" srcId="{5E1E51AC-7CCF-46B0-A723-0C553C7048B3}" destId="{C6D77FCE-2281-4AD4-A3AF-01B2E59D69AA}" srcOrd="1" destOrd="0" presId="urn:microsoft.com/office/officeart/2005/8/layout/radial5"/>
    <dgm:cxn modelId="{8C50C36F-67E5-43C4-8A00-06D50ECCAD4A}" type="presOf" srcId="{A8F43196-5840-475C-8DD5-EB5133ADED94}" destId="{618D7724-08E1-4906-B39D-DD3196EE5A19}" srcOrd="0" destOrd="0" presId="urn:microsoft.com/office/officeart/2005/8/layout/radial5"/>
    <dgm:cxn modelId="{EF650534-18D6-4DE0-8EFE-3E06B02FE3E6}" srcId="{F0702F1F-6AE1-416F-89FB-664CBBCEE3D1}" destId="{A8F43196-5840-475C-8DD5-EB5133ADED94}" srcOrd="1" destOrd="0" parTransId="{5E1E51AC-7CCF-46B0-A723-0C553C7048B3}" sibTransId="{6ED9B0A1-75CF-4370-AF1C-B455E3B08794}"/>
    <dgm:cxn modelId="{01313AAD-0AE2-40B7-8FB4-9BCB4C8712B9}" type="presParOf" srcId="{6ABA6BB3-7ACF-4490-8042-14841B99DB6D}" destId="{D12EB166-DA97-4539-82D3-B96201CC334E}" srcOrd="0" destOrd="0" presId="urn:microsoft.com/office/officeart/2005/8/layout/radial5"/>
    <dgm:cxn modelId="{373A4656-4D43-4D76-A8BE-85C912425C71}" type="presParOf" srcId="{6ABA6BB3-7ACF-4490-8042-14841B99DB6D}" destId="{0E784C8B-404F-4536-9414-4BB63E6B03D0}" srcOrd="1" destOrd="0" presId="urn:microsoft.com/office/officeart/2005/8/layout/radial5"/>
    <dgm:cxn modelId="{A874ED9C-7761-4BB6-91E8-BC349AFCDC20}" type="presParOf" srcId="{0E784C8B-404F-4536-9414-4BB63E6B03D0}" destId="{799E397B-6781-45FF-AFD2-8083A7FD9E60}" srcOrd="0" destOrd="0" presId="urn:microsoft.com/office/officeart/2005/8/layout/radial5"/>
    <dgm:cxn modelId="{D632923E-D6F4-4AC4-8136-49A4464C13C8}" type="presParOf" srcId="{6ABA6BB3-7ACF-4490-8042-14841B99DB6D}" destId="{5D484A14-7CBD-4564-9ED5-5B04A89A2535}" srcOrd="2" destOrd="0" presId="urn:microsoft.com/office/officeart/2005/8/layout/radial5"/>
    <dgm:cxn modelId="{5F8DC4F8-002B-453D-9D14-40E2FA3689DA}" type="presParOf" srcId="{6ABA6BB3-7ACF-4490-8042-14841B99DB6D}" destId="{DFF90BA2-51A0-4908-A1CD-8952A9C262F5}" srcOrd="3" destOrd="0" presId="urn:microsoft.com/office/officeart/2005/8/layout/radial5"/>
    <dgm:cxn modelId="{87E960F0-5CAD-4BC0-8267-7132C86124BE}" type="presParOf" srcId="{DFF90BA2-51A0-4908-A1CD-8952A9C262F5}" destId="{C6D77FCE-2281-4AD4-A3AF-01B2E59D69AA}" srcOrd="0" destOrd="0" presId="urn:microsoft.com/office/officeart/2005/8/layout/radial5"/>
    <dgm:cxn modelId="{B7E88888-01F3-4785-B1BA-F7018E7FC8EA}" type="presParOf" srcId="{6ABA6BB3-7ACF-4490-8042-14841B99DB6D}" destId="{618D7724-08E1-4906-B39D-DD3196EE5A19}" srcOrd="4" destOrd="0" presId="urn:microsoft.com/office/officeart/2005/8/layout/radial5"/>
    <dgm:cxn modelId="{7E626CA4-DF44-4514-BC48-F66F6A7156A7}" type="presParOf" srcId="{6ABA6BB3-7ACF-4490-8042-14841B99DB6D}" destId="{89D44991-8CD3-4CB3-9367-B4038E99A68D}" srcOrd="5" destOrd="0" presId="urn:microsoft.com/office/officeart/2005/8/layout/radial5"/>
    <dgm:cxn modelId="{A08B07F7-99F4-4D8B-91AE-67CB6DB72EEC}" type="presParOf" srcId="{89D44991-8CD3-4CB3-9367-B4038E99A68D}" destId="{D8E48DA3-FD90-4503-844A-C665D8AEC263}" srcOrd="0" destOrd="0" presId="urn:microsoft.com/office/officeart/2005/8/layout/radial5"/>
    <dgm:cxn modelId="{B68F7712-2E24-48C6-B80F-008ECBC6E8B4}" type="presParOf" srcId="{6ABA6BB3-7ACF-4490-8042-14841B99DB6D}" destId="{40AE3612-CFC8-4C41-B5B1-5EB3768BE90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2F6D32-E1DE-4830-92A5-3B9C570C955F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1C052E46-1F46-49F0-8DAA-48B58D1D9D83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800" b="1" baseline="0" dirty="0" smtClean="0">
              <a:latin typeface="Times New Roman" panose="02020603050405020304" pitchFamily="18" charset="0"/>
            </a:rPr>
            <a:t>ПРОФЕССИОНАЛЬНАЯ ПОДГОТОВКА (ПОВЫШЕНИЕ КВАЛИФИКАЦИИ)  И ПЕРЕПОДГОТОВКА </a:t>
          </a:r>
          <a:endParaRPr lang="ru-RU" sz="1800" b="1" baseline="0" dirty="0">
            <a:latin typeface="Times New Roman" panose="02020603050405020304" pitchFamily="18" charset="0"/>
          </a:endParaRPr>
        </a:p>
      </dgm:t>
    </dgm:pt>
    <dgm:pt modelId="{830116AE-03F2-4681-A33E-4B3A043F8336}" type="parTrans" cxnId="{36B791CE-E890-443A-AD6A-76DFF489C037}">
      <dgm:prSet/>
      <dgm:spPr/>
      <dgm:t>
        <a:bodyPr/>
        <a:lstStyle/>
        <a:p>
          <a:endParaRPr lang="ru-RU"/>
        </a:p>
      </dgm:t>
    </dgm:pt>
    <dgm:pt modelId="{E156DBD3-BEA6-476A-B146-13EBA4ED93E3}" type="sibTrans" cxnId="{36B791CE-E890-443A-AD6A-76DFF489C037}">
      <dgm:prSet/>
      <dgm:spPr/>
      <dgm:t>
        <a:bodyPr/>
        <a:lstStyle/>
        <a:p>
          <a:endParaRPr lang="ru-RU"/>
        </a:p>
      </dgm:t>
    </dgm:pt>
    <dgm:pt modelId="{4BE81A4A-A91B-4799-AE39-7E27B4805B6C}" type="pres">
      <dgm:prSet presAssocID="{9F2F6D32-E1DE-4830-92A5-3B9C570C95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B042555-D992-4548-829A-3C3B752DBCFE}" type="pres">
      <dgm:prSet presAssocID="{1C052E46-1F46-49F0-8DAA-48B58D1D9D83}" presName="hierRoot1" presStyleCnt="0">
        <dgm:presLayoutVars>
          <dgm:hierBranch val="init"/>
        </dgm:presLayoutVars>
      </dgm:prSet>
      <dgm:spPr/>
    </dgm:pt>
    <dgm:pt modelId="{9973A91E-5017-4F92-AC48-BCB287DF2FDC}" type="pres">
      <dgm:prSet presAssocID="{1C052E46-1F46-49F0-8DAA-48B58D1D9D83}" presName="rootComposite1" presStyleCnt="0"/>
      <dgm:spPr/>
    </dgm:pt>
    <dgm:pt modelId="{A32F7F2D-2370-4F20-96F8-425DAC82F29F}" type="pres">
      <dgm:prSet presAssocID="{1C052E46-1F46-49F0-8DAA-48B58D1D9D83}" presName="rootText1" presStyleLbl="node0" presStyleIdx="0" presStyleCnt="1" custScaleX="431726" custScaleY="140971" custLinFactNeighborX="8365" custLinFactNeighborY="-986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439875-0659-405E-A607-0713764E17F6}" type="pres">
      <dgm:prSet presAssocID="{1C052E46-1F46-49F0-8DAA-48B58D1D9D8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4A2C78B-E7AA-47BF-B42C-5EF712B3B6B3}" type="pres">
      <dgm:prSet presAssocID="{1C052E46-1F46-49F0-8DAA-48B58D1D9D83}" presName="hierChild2" presStyleCnt="0"/>
      <dgm:spPr/>
    </dgm:pt>
    <dgm:pt modelId="{8BA67378-936E-4D44-8C19-3D60DB7FAE8D}" type="pres">
      <dgm:prSet presAssocID="{1C052E46-1F46-49F0-8DAA-48B58D1D9D83}" presName="hierChild3" presStyleCnt="0"/>
      <dgm:spPr/>
    </dgm:pt>
  </dgm:ptLst>
  <dgm:cxnLst>
    <dgm:cxn modelId="{DEF7AFEC-98E2-4AFC-9979-8D0C60018D5A}" type="presOf" srcId="{1C052E46-1F46-49F0-8DAA-48B58D1D9D83}" destId="{A32F7F2D-2370-4F20-96F8-425DAC82F29F}" srcOrd="0" destOrd="0" presId="urn:microsoft.com/office/officeart/2005/8/layout/orgChart1"/>
    <dgm:cxn modelId="{BB5D0436-6E29-434C-A4A1-9C5E0EA2A276}" type="presOf" srcId="{9F2F6D32-E1DE-4830-92A5-3B9C570C955F}" destId="{4BE81A4A-A91B-4799-AE39-7E27B4805B6C}" srcOrd="0" destOrd="0" presId="urn:microsoft.com/office/officeart/2005/8/layout/orgChart1"/>
    <dgm:cxn modelId="{AA7A60FE-19A0-4E97-AB1E-07FB4C6974C5}" type="presOf" srcId="{1C052E46-1F46-49F0-8DAA-48B58D1D9D83}" destId="{E4439875-0659-405E-A607-0713764E17F6}" srcOrd="1" destOrd="0" presId="urn:microsoft.com/office/officeart/2005/8/layout/orgChart1"/>
    <dgm:cxn modelId="{36B791CE-E890-443A-AD6A-76DFF489C037}" srcId="{9F2F6D32-E1DE-4830-92A5-3B9C570C955F}" destId="{1C052E46-1F46-49F0-8DAA-48B58D1D9D83}" srcOrd="0" destOrd="0" parTransId="{830116AE-03F2-4681-A33E-4B3A043F8336}" sibTransId="{E156DBD3-BEA6-476A-B146-13EBA4ED93E3}"/>
    <dgm:cxn modelId="{048FB641-0ADB-4C40-A48F-268AFFC0F6D6}" type="presParOf" srcId="{4BE81A4A-A91B-4799-AE39-7E27B4805B6C}" destId="{1B042555-D992-4548-829A-3C3B752DBCFE}" srcOrd="0" destOrd="0" presId="urn:microsoft.com/office/officeart/2005/8/layout/orgChart1"/>
    <dgm:cxn modelId="{1FAD46BE-FAD4-4E6B-94D2-3204301EBE0C}" type="presParOf" srcId="{1B042555-D992-4548-829A-3C3B752DBCFE}" destId="{9973A91E-5017-4F92-AC48-BCB287DF2FDC}" srcOrd="0" destOrd="0" presId="urn:microsoft.com/office/officeart/2005/8/layout/orgChart1"/>
    <dgm:cxn modelId="{8EC4DD65-CD4B-44BE-8451-E01DB11C8D6A}" type="presParOf" srcId="{9973A91E-5017-4F92-AC48-BCB287DF2FDC}" destId="{A32F7F2D-2370-4F20-96F8-425DAC82F29F}" srcOrd="0" destOrd="0" presId="urn:microsoft.com/office/officeart/2005/8/layout/orgChart1"/>
    <dgm:cxn modelId="{D972CA99-1B09-41BB-AB55-4B7FD36FD96D}" type="presParOf" srcId="{9973A91E-5017-4F92-AC48-BCB287DF2FDC}" destId="{E4439875-0659-405E-A607-0713764E17F6}" srcOrd="1" destOrd="0" presId="urn:microsoft.com/office/officeart/2005/8/layout/orgChart1"/>
    <dgm:cxn modelId="{662223B0-5EA0-4399-8A90-E5393DB8FFCE}" type="presParOf" srcId="{1B042555-D992-4548-829A-3C3B752DBCFE}" destId="{04A2C78B-E7AA-47BF-B42C-5EF712B3B6B3}" srcOrd="1" destOrd="0" presId="urn:microsoft.com/office/officeart/2005/8/layout/orgChart1"/>
    <dgm:cxn modelId="{4544854D-E0FC-4DBE-837D-03A04C08C7DE}" type="presParOf" srcId="{1B042555-D992-4548-829A-3C3B752DBCFE}" destId="{8BA67378-936E-4D44-8C19-3D60DB7FAE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3A767-AA21-4064-8605-C4FFB20A1894}">
      <dsp:nvSpPr>
        <dsp:cNvPr id="0" name=""/>
        <dsp:cNvSpPr/>
      </dsp:nvSpPr>
      <dsp:spPr>
        <a:xfrm>
          <a:off x="0" y="1368152"/>
          <a:ext cx="2650667" cy="13820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/>
            <a:t>Выявление </a:t>
          </a:r>
          <a:r>
            <a:rPr lang="ru-RU" sz="1300" kern="1200" dirty="0" err="1" smtClean="0"/>
            <a:t>прогностически</a:t>
          </a:r>
          <a:r>
            <a:rPr lang="ru-RU" sz="1300" kern="1200" dirty="0" smtClean="0"/>
            <a:t> значимых генетических маркеров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691012" y="1368152"/>
        <a:ext cx="1268644" cy="1382023"/>
      </dsp:txXfrm>
    </dsp:sp>
    <dsp:sp modelId="{4433F216-EA3A-412F-9A40-2E8A629300EC}">
      <dsp:nvSpPr>
        <dsp:cNvPr id="0" name=""/>
        <dsp:cNvSpPr/>
      </dsp:nvSpPr>
      <dsp:spPr>
        <a:xfrm>
          <a:off x="2658165" y="1296144"/>
          <a:ext cx="2969496" cy="1479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Составление алгоритма ранней ДНК-диагностики и профилактических мероприятий заболеваний</a:t>
          </a:r>
          <a:endParaRPr lang="ru-RU" sz="1300" kern="1200" dirty="0"/>
        </a:p>
      </dsp:txBody>
      <dsp:txXfrm>
        <a:off x="3397948" y="1296144"/>
        <a:ext cx="1489930" cy="1479566"/>
      </dsp:txXfrm>
    </dsp:sp>
    <dsp:sp modelId="{AEE96E56-CC4E-4C98-B8F9-8AA157C2ABAD}">
      <dsp:nvSpPr>
        <dsp:cNvPr id="0" name=""/>
        <dsp:cNvSpPr/>
      </dsp:nvSpPr>
      <dsp:spPr>
        <a:xfrm>
          <a:off x="5478673" y="1341360"/>
          <a:ext cx="3556852" cy="14538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/>
            <a:t>КЛИНИКА БГМУ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(2018 год)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Разработка алгоритма прогнозирования вариантов клинического течения, форм заболевания и ответа на терапию </a:t>
          </a:r>
          <a:endParaRPr lang="ru-RU" sz="1300" kern="1200" dirty="0"/>
        </a:p>
      </dsp:txBody>
      <dsp:txXfrm>
        <a:off x="6205612" y="1341360"/>
        <a:ext cx="2102974" cy="1453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image" Target="../media/image31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0.21197</cdr:x>
      <cdr:y>0.97813</cdr:y>
    </cdr:from>
    <cdr:to>
      <cdr:x>0.25081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7775" y="3833813"/>
          <a:ext cx="228600" cy="85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0.01458</cdr:x>
      <cdr:y>0.01215</cdr:y>
    </cdr:from>
    <cdr:to>
      <cdr:x>0.1625</cdr:x>
      <cdr:y>0.15577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5843" y="41615"/>
          <a:ext cx="769264" cy="4917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ysClr val="windowText" lastClr="000000"/>
              </a:solidFill>
            </a:rPr>
            <a:t>О</a:t>
          </a:r>
          <a:r>
            <a:rPr lang="ru-RU" sz="1200" b="1" baseline="0" dirty="0" smtClean="0">
              <a:solidFill>
                <a:sysClr val="windowText" lastClr="000000"/>
              </a:solidFill>
            </a:rPr>
            <a:t>птическая </a:t>
          </a:r>
          <a:r>
            <a:rPr lang="ru-RU" sz="1200" b="1" baseline="0" dirty="0">
              <a:solidFill>
                <a:sysClr val="windowText" lastClr="000000"/>
              </a:solidFill>
            </a:rPr>
            <a:t>плотность, среднее</a:t>
          </a:r>
        </a:p>
        <a:p xmlns:a="http://schemas.openxmlformats.org/drawingml/2006/main">
          <a:endParaRPr lang="ru-RU" sz="8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0.86478</cdr:x>
      <cdr:y>0.9388</cdr:y>
    </cdr:from>
    <cdr:to>
      <cdr:x>1</cdr:x>
      <cdr:y>0.99861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497426" y="3214687"/>
          <a:ext cx="703224" cy="2047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ysClr val="windowText" lastClr="000000"/>
              </a:solidFill>
            </a:rPr>
            <a:t>Образец </a:t>
          </a:r>
          <a:endParaRPr lang="ru-RU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515" cy="496732"/>
          </a:xfrm>
          <a:prstGeom prst="rect">
            <a:avLst/>
          </a:prstGeom>
        </p:spPr>
        <p:txBody>
          <a:bodyPr vert="horz" lIns="91393" tIns="45696" rIns="91393" bIns="4569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001" y="1"/>
            <a:ext cx="2890514" cy="496732"/>
          </a:xfrm>
          <a:prstGeom prst="rect">
            <a:avLst/>
          </a:prstGeom>
        </p:spPr>
        <p:txBody>
          <a:bodyPr vert="horz" lIns="91393" tIns="45696" rIns="91393" bIns="4569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F5EB29-06DB-488D-BB2E-0CD1016F004D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3" tIns="45696" rIns="91393" bIns="4569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440" y="4714955"/>
            <a:ext cx="5336213" cy="4467387"/>
          </a:xfrm>
          <a:prstGeom prst="rect">
            <a:avLst/>
          </a:prstGeom>
        </p:spPr>
        <p:txBody>
          <a:bodyPr vert="horz" lIns="91393" tIns="45696" rIns="91393" bIns="45696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309"/>
            <a:ext cx="2890515" cy="496731"/>
          </a:xfrm>
          <a:prstGeom prst="rect">
            <a:avLst/>
          </a:prstGeom>
        </p:spPr>
        <p:txBody>
          <a:bodyPr vert="horz" lIns="91393" tIns="45696" rIns="91393" bIns="4569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001" y="9428309"/>
            <a:ext cx="2890514" cy="496731"/>
          </a:xfrm>
          <a:prstGeom prst="rect">
            <a:avLst/>
          </a:prstGeom>
        </p:spPr>
        <p:txBody>
          <a:bodyPr vert="horz" wrap="square" lIns="91393" tIns="45696" rIns="91393" bIns="456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80A845AC-54E9-4794-8672-A6BDA65D00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1507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настоящего доклада посвящена процессам перехода фундаментальных научных разработок в практические результаты, конечные продукты, востребованные современной медициной. </a:t>
            </a:r>
          </a:p>
          <a:p>
            <a:pPr defTabSz="9139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8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Следующим научно-исследовательским блоком, в котором фундаментальные научные достижения выступают основанием для решений задач практического здравоохранения, является блок медицинской микробиологии,  иммунологии и биотехнологии.  Одним из примеров «</a:t>
            </a:r>
            <a:r>
              <a:rPr lang="ru-RU" sz="1600" dirty="0" err="1" smtClean="0"/>
              <a:t>вертикализации</a:t>
            </a:r>
            <a:r>
              <a:rPr lang="ru-RU" sz="1600" dirty="0" smtClean="0"/>
              <a:t>» научных идей в данном блоке является разработка наборов реагентов для ранней диагностики различных заболеваний. В настоящее время на кафедре фундаментальной микробиологии (зав., проф., д.м.н. </a:t>
            </a:r>
            <a:r>
              <a:rPr lang="ru-RU" sz="1600" dirty="0" err="1" smtClean="0"/>
              <a:t>Мавзютов</a:t>
            </a:r>
            <a:r>
              <a:rPr lang="ru-RU" sz="1600" dirty="0" smtClean="0"/>
              <a:t>), ведется работа по созданию тест-наборов по диагностики и оценки эффективности антибактериальной терапии пародонтита и  бактериального </a:t>
            </a:r>
            <a:r>
              <a:rPr lang="ru-RU" sz="1600" dirty="0" err="1" smtClean="0"/>
              <a:t>вагиноза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Разработка новых диагностических тест- систем характеризуется  двумя аспектами практической применимости. Практическое здравоохранение  получит:  </a:t>
            </a:r>
          </a:p>
          <a:p>
            <a:r>
              <a:rPr lang="ru-RU" sz="1600" dirty="0" smtClean="0"/>
              <a:t>Во-первых, новый продукт – наборы для </a:t>
            </a:r>
            <a:r>
              <a:rPr lang="ru-RU" sz="1600" dirty="0" err="1" smtClean="0"/>
              <a:t>детекции</a:t>
            </a:r>
            <a:r>
              <a:rPr lang="ru-RU" sz="1600" dirty="0" smtClean="0"/>
              <a:t> маркерных патогенов и количественной их оценки.</a:t>
            </a:r>
          </a:p>
          <a:p>
            <a:r>
              <a:rPr lang="ru-RU" sz="1600" dirty="0" smtClean="0"/>
              <a:t>Во-вторых, новую медицинскую услугу  - оценка эффективности антимикробной терапии пациентов.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FA6583DB-73B4-4BB1-8449-EE710B31C17D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45820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/>
              <a:t>Современным трендом высокотехнологичной медицинской помощи является повсеместное внедрение персонализированных подходов в медицине.  Данные подходы невозможно реализовать без изучения фундаментальных основ  индивидуальных особенностей каждого пациента, которые представлены молекулярными, клеточными и тканевыми факторами. </a:t>
            </a:r>
          </a:p>
          <a:p>
            <a:r>
              <a:rPr lang="ru-RU" sz="1600" dirty="0"/>
              <a:t>В Башкирском государственном медицинском университете развернут комплекс исследований, ориентированных на задачи персонализированной медицины: поиск генетических маркеров индивидуальной предрасположенности к клиническим формам заболеваний, вариантам течения и эффективности терапии (руководитель направления -зав. кафедрой биологии Викторова Т.В.).</a:t>
            </a:r>
          </a:p>
          <a:p>
            <a:r>
              <a:rPr lang="ru-RU" sz="1600" dirty="0"/>
              <a:t>Выявлены генетические маркеры дыхательных нарушений новорожденных (респираторный </a:t>
            </a:r>
            <a:r>
              <a:rPr lang="ru-RU" sz="1600" dirty="0" err="1"/>
              <a:t>дистресс</a:t>
            </a:r>
            <a:r>
              <a:rPr lang="ru-RU" sz="1600" dirty="0"/>
              <a:t>-синдром, врожденная пневмония) проведено изучение полиморфных локусов генов белков </a:t>
            </a:r>
            <a:r>
              <a:rPr lang="ru-RU" sz="1600" dirty="0" err="1"/>
              <a:t>сурфактанта</a:t>
            </a:r>
            <a:r>
              <a:rPr lang="ru-RU" sz="1600" dirty="0"/>
              <a:t>, ферментов </a:t>
            </a:r>
            <a:r>
              <a:rPr lang="ru-RU" sz="1600" dirty="0" err="1"/>
              <a:t>микросомальной</a:t>
            </a:r>
            <a:r>
              <a:rPr lang="ru-RU" sz="1600" dirty="0"/>
              <a:t> </a:t>
            </a:r>
            <a:r>
              <a:rPr lang="ru-RU" sz="1600" dirty="0" err="1"/>
              <a:t>монооксигеназной</a:t>
            </a:r>
            <a:r>
              <a:rPr lang="ru-RU" sz="1600" dirty="0"/>
              <a:t> системы и антиоксидантной защиты (</a:t>
            </a:r>
            <a:r>
              <a:rPr lang="ru-RU" sz="1600" dirty="0" err="1"/>
              <a:t>Thr</a:t>
            </a:r>
            <a:r>
              <a:rPr lang="ru-RU" sz="1600" dirty="0"/>
              <a:t>/</a:t>
            </a:r>
            <a:r>
              <a:rPr lang="ru-RU" sz="1600" dirty="0" err="1"/>
              <a:t>Met</a:t>
            </a:r>
            <a:r>
              <a:rPr lang="ru-RU" sz="1600" dirty="0"/>
              <a:t> гена </a:t>
            </a:r>
            <a:r>
              <a:rPr lang="ru-RU" sz="1600" dirty="0" err="1"/>
              <a:t>сурфактанта</a:t>
            </a:r>
            <a:r>
              <a:rPr lang="ru-RU" sz="1600" dirty="0"/>
              <a:t> D (SFTPD) и гомозиготные генотипы </a:t>
            </a:r>
            <a:r>
              <a:rPr lang="ru-RU" sz="1600" dirty="0" err="1"/>
              <a:t>Ile</a:t>
            </a:r>
            <a:r>
              <a:rPr lang="ru-RU" sz="1600" dirty="0"/>
              <a:t>/</a:t>
            </a:r>
            <a:r>
              <a:rPr lang="ru-RU" sz="1600" dirty="0" err="1"/>
              <a:t>Ile</a:t>
            </a:r>
            <a:r>
              <a:rPr lang="ru-RU" sz="1600" dirty="0"/>
              <a:t> и </a:t>
            </a:r>
            <a:r>
              <a:rPr lang="ru-RU" sz="1600" dirty="0" err="1"/>
              <a:t>Val</a:t>
            </a:r>
            <a:r>
              <a:rPr lang="ru-RU" sz="1600" dirty="0"/>
              <a:t>/</a:t>
            </a:r>
            <a:r>
              <a:rPr lang="ru-RU" sz="1600" dirty="0" err="1"/>
              <a:t>Val</a:t>
            </a:r>
            <a:r>
              <a:rPr lang="ru-RU" sz="1600" dirty="0"/>
              <a:t> гена GSTP1)</a:t>
            </a:r>
          </a:p>
          <a:p>
            <a:r>
              <a:rPr lang="ru-RU" sz="1600" dirty="0"/>
              <a:t>Проведено изучение генов ключевых систем онкогенеза при раке мочевого пузыря (РМП). При анализе 25 полиморфных локусов, ассоциированных с риском развития РМП, для 10 полиморфных локусов выявлены генотипы повышенного риска развития заболевания. </a:t>
            </a:r>
          </a:p>
          <a:p>
            <a:r>
              <a:rPr lang="ru-RU" sz="1600" dirty="0"/>
              <a:t>Установлены генетические маркеры риска развития РМП и мышечно-инвазивной формы заболевания. По результатам данного исследования получен патент на изобретение РФ «Способ прогнозирования развития рецидивного инвазивного рака мочевого пузыря». </a:t>
            </a:r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841F5617-D8B0-46CC-9BBB-73329B86F3D4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02297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Проведен корреляционный анализ вариантов генетического полиморфизма с кривыми выживаемости при хроническом </a:t>
            </a:r>
            <a:r>
              <a:rPr lang="ru-RU" sz="1600" dirty="0" err="1" smtClean="0"/>
              <a:t>лимфолейкозе</a:t>
            </a:r>
            <a:r>
              <a:rPr lang="ru-RU" sz="1600" dirty="0" smtClean="0"/>
              <a:t> (ХЛЛ). Показано, что с худшим прогнозом выживаемости при ХЛЛ ассоциированы генотип GG </a:t>
            </a:r>
            <a:r>
              <a:rPr lang="ru-RU" sz="1600" dirty="0" err="1" smtClean="0"/>
              <a:t>убиквитин</a:t>
            </a:r>
            <a:r>
              <a:rPr lang="ru-RU" sz="1600" dirty="0" smtClean="0"/>
              <a:t>-зависимой </a:t>
            </a:r>
            <a:r>
              <a:rPr lang="ru-RU" sz="1600" dirty="0" err="1" smtClean="0"/>
              <a:t>лигазы</a:t>
            </a:r>
            <a:r>
              <a:rPr lang="ru-RU" sz="1600" dirty="0" smtClean="0"/>
              <a:t> белка р53 MDM2(309T&gt;G) и генотип АG фактора некроза опухолей альфа </a:t>
            </a:r>
            <a:r>
              <a:rPr lang="ru-RU" sz="1600" dirty="0" err="1" smtClean="0"/>
              <a:t>TNFa</a:t>
            </a:r>
            <a:r>
              <a:rPr lang="ru-RU" sz="1600" dirty="0" smtClean="0"/>
              <a:t>(-308G&gt;A). По результатам данного исследования получен патент на изобретение РФ «Способ прогнозирования «тлеющей» формы хронического </a:t>
            </a:r>
            <a:r>
              <a:rPr lang="ru-RU" sz="1600" dirty="0" err="1" smtClean="0"/>
              <a:t>лимфолейкоза</a:t>
            </a:r>
            <a:r>
              <a:rPr lang="ru-RU" sz="1600" dirty="0" smtClean="0"/>
              <a:t>». </a:t>
            </a:r>
          </a:p>
          <a:p>
            <a:pPr defTabSz="913926">
              <a:defRPr/>
            </a:pPr>
            <a:r>
              <a:rPr lang="ru-RU" sz="1600" dirty="0" smtClean="0"/>
              <a:t>Изучено распределение частот генотипов и аллелей полиморфных локусов у больных хроническим </a:t>
            </a:r>
            <a:r>
              <a:rPr lang="ru-RU" sz="1600" dirty="0" err="1" smtClean="0"/>
              <a:t>лимфолейкозом</a:t>
            </a:r>
            <a:r>
              <a:rPr lang="ru-RU" sz="1600" dirty="0" smtClean="0"/>
              <a:t> в зависимости от ответа на химиотерапию. Показано, что положительный ответ на химиотерапию FC и FCR наблюдается у пациентов с гомозиготным генотипом СС локуса фактора роста эндотелия сосудов VEGF, в то же время отсутствие ответа на химиотерапию при ХЛЛ наблюдается у пациентов с генотипами СТ и ТТ локуса фактора роста эндотелия сосудов VEGF. По результатам данного исследования получен патент на изобретение РФ «Способ прогнозирования ответа на химиотерапию при хроническом </a:t>
            </a:r>
            <a:r>
              <a:rPr lang="ru-RU" sz="1600" dirty="0" err="1" smtClean="0"/>
              <a:t>лимфолейкозе</a:t>
            </a:r>
            <a:r>
              <a:rPr lang="ru-RU" sz="1600" dirty="0" smtClean="0"/>
              <a:t>». </a:t>
            </a:r>
          </a:p>
          <a:p>
            <a:endParaRPr lang="ru-RU" sz="1600" dirty="0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B4FE358D-6798-4D88-848B-EEE4BC1A6D28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9474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Изучена роль полиморфизма генов медиаторов иммунного ответа в формировании наследственной предрасположенности к развитию ювенильного идиопатического артрита (ЮИА), особенностей течения заболевания и эффективности терапии.</a:t>
            </a:r>
          </a:p>
          <a:p>
            <a:r>
              <a:rPr lang="ru-RU" sz="1600" dirty="0" smtClean="0"/>
              <a:t>Выявлены маркеры предрасположенности к клиническим формам ЮИА: варианты генетического полиморфизма локусов </a:t>
            </a:r>
            <a:r>
              <a:rPr lang="ru-RU" sz="1600" dirty="0" err="1" smtClean="0"/>
              <a:t>лимфотоксина</a:t>
            </a:r>
            <a:r>
              <a:rPr lang="ru-RU" sz="1600" dirty="0" smtClean="0"/>
              <a:t> альфа (LTA 252AG), </a:t>
            </a:r>
            <a:r>
              <a:rPr lang="ru-RU" sz="1600" dirty="0" err="1" smtClean="0"/>
              <a:t>интерлейкина</a:t>
            </a:r>
            <a:r>
              <a:rPr lang="ru-RU" sz="1600" dirty="0" smtClean="0"/>
              <a:t> 1 </a:t>
            </a:r>
            <a:r>
              <a:rPr lang="ru-RU" sz="1600" dirty="0" err="1" smtClean="0"/>
              <a:t>бэтта</a:t>
            </a:r>
            <a:r>
              <a:rPr lang="ru-RU" sz="1600" dirty="0" smtClean="0"/>
              <a:t> (IL1B -511СС), рецептора </a:t>
            </a:r>
            <a:r>
              <a:rPr lang="ru-RU" sz="1600" dirty="0" err="1" smtClean="0"/>
              <a:t>интерлейкина</a:t>
            </a:r>
            <a:r>
              <a:rPr lang="ru-RU" sz="1600" dirty="0" smtClean="0"/>
              <a:t> 2 (IL2RA) и цитотоксического антигена 4 (CTLA4).</a:t>
            </a:r>
          </a:p>
          <a:p>
            <a:r>
              <a:rPr lang="ru-RU" sz="1600" dirty="0" smtClean="0"/>
              <a:t>Тяжелое течение заболевания ассоциировано с полиморфными вариантами локусов </a:t>
            </a:r>
            <a:r>
              <a:rPr lang="ru-RU" sz="1600" dirty="0" err="1" smtClean="0"/>
              <a:t>пептидил</a:t>
            </a:r>
            <a:r>
              <a:rPr lang="ru-RU" sz="1600" dirty="0" smtClean="0"/>
              <a:t> аргинин </a:t>
            </a:r>
            <a:r>
              <a:rPr lang="ru-RU" sz="1600" dirty="0" err="1" smtClean="0"/>
              <a:t>деиминазы</a:t>
            </a:r>
            <a:r>
              <a:rPr lang="ru-RU" sz="1600" dirty="0" smtClean="0"/>
              <a:t> 4 (PADI4), </a:t>
            </a:r>
            <a:r>
              <a:rPr lang="ru-RU" sz="1600" dirty="0" err="1" smtClean="0"/>
              <a:t>интерлейкина</a:t>
            </a:r>
            <a:r>
              <a:rPr lang="ru-RU" sz="1600" dirty="0" smtClean="0"/>
              <a:t> 6 (IL6 -174G), фактора некроза опухолей альфа (TNFA -308A) и </a:t>
            </a:r>
            <a:r>
              <a:rPr lang="ru-RU" sz="1600" dirty="0" err="1" smtClean="0"/>
              <a:t>интерлейкина</a:t>
            </a:r>
            <a:r>
              <a:rPr lang="ru-RU" sz="1600" dirty="0" smtClean="0"/>
              <a:t> 1 </a:t>
            </a:r>
            <a:r>
              <a:rPr lang="ru-RU" sz="1600" dirty="0" err="1" smtClean="0"/>
              <a:t>бэтта</a:t>
            </a:r>
            <a:r>
              <a:rPr lang="ru-RU" sz="1600" dirty="0" smtClean="0"/>
              <a:t> (IL1B -511СС). </a:t>
            </a:r>
          </a:p>
          <a:p>
            <a:r>
              <a:rPr lang="ru-RU" sz="1600" dirty="0" smtClean="0"/>
              <a:t>При изучении эффективности базисной </a:t>
            </a:r>
            <a:r>
              <a:rPr lang="ru-RU" sz="1600" dirty="0" err="1" smtClean="0"/>
              <a:t>монотерапии</a:t>
            </a:r>
            <a:r>
              <a:rPr lang="ru-RU" sz="1600" dirty="0" smtClean="0"/>
              <a:t> </a:t>
            </a:r>
            <a:r>
              <a:rPr lang="ru-RU" sz="1600" dirty="0" err="1" smtClean="0"/>
              <a:t>метотрексатом</a:t>
            </a:r>
            <a:r>
              <a:rPr lang="ru-RU" sz="1600" dirty="0" smtClean="0"/>
              <a:t> установлено, что генетическими маркерами отсутствия ответа являются </a:t>
            </a:r>
            <a:r>
              <a:rPr lang="ru-RU" sz="1600" dirty="0" err="1" smtClean="0"/>
              <a:t>делеция</a:t>
            </a:r>
            <a:r>
              <a:rPr lang="ru-RU" sz="1600" dirty="0" smtClean="0"/>
              <a:t> </a:t>
            </a:r>
            <a:r>
              <a:rPr lang="ru-RU" sz="1600" dirty="0" err="1" smtClean="0"/>
              <a:t>нуклеарного</a:t>
            </a:r>
            <a:r>
              <a:rPr lang="ru-RU" sz="1600" dirty="0" smtClean="0"/>
              <a:t> фактора каппа </a:t>
            </a:r>
            <a:r>
              <a:rPr lang="ru-RU" sz="1600" dirty="0" err="1" smtClean="0"/>
              <a:t>би</a:t>
            </a:r>
            <a:r>
              <a:rPr lang="ru-RU" sz="1600" dirty="0" smtClean="0"/>
              <a:t> (NFKB1 -94DD) и наличие в генотипе </a:t>
            </a:r>
            <a:r>
              <a:rPr lang="ru-RU" sz="1600" dirty="0" err="1" smtClean="0"/>
              <a:t>аллеля</a:t>
            </a:r>
            <a:r>
              <a:rPr lang="ru-RU" sz="1600" dirty="0" smtClean="0"/>
              <a:t> А в гомозиготном или гетерозиготном состоянии гена </a:t>
            </a:r>
            <a:r>
              <a:rPr lang="ru-RU" sz="1600" dirty="0" err="1" smtClean="0"/>
              <a:t>интерлейкина</a:t>
            </a:r>
            <a:r>
              <a:rPr lang="ru-RU" sz="1600" dirty="0" smtClean="0"/>
              <a:t> 10 (IL10 -592A). Недостаточный ответ на терапию ассоциирован с </a:t>
            </a:r>
            <a:r>
              <a:rPr lang="ru-RU" sz="1600" dirty="0" err="1" smtClean="0"/>
              <a:t>аллелем</a:t>
            </a:r>
            <a:r>
              <a:rPr lang="ru-RU" sz="1600" dirty="0" smtClean="0"/>
              <a:t> Т локуса </a:t>
            </a:r>
            <a:r>
              <a:rPr lang="ru-RU" sz="1600" dirty="0" err="1" smtClean="0"/>
              <a:t>интерлейкина</a:t>
            </a:r>
            <a:r>
              <a:rPr lang="ru-RU" sz="1600" dirty="0" smtClean="0"/>
              <a:t> 1 </a:t>
            </a:r>
            <a:r>
              <a:rPr lang="ru-RU" sz="1600" dirty="0" err="1" smtClean="0"/>
              <a:t>бэтта</a:t>
            </a:r>
            <a:r>
              <a:rPr lang="ru-RU" sz="1600" dirty="0" smtClean="0"/>
              <a:t> (IL1B -511СС) и </a:t>
            </a:r>
            <a:r>
              <a:rPr lang="ru-RU" sz="1600" dirty="0" err="1" smtClean="0"/>
              <a:t>аллелем</a:t>
            </a:r>
            <a:r>
              <a:rPr lang="ru-RU" sz="1600" dirty="0" smtClean="0"/>
              <a:t> А цитотоксического антигена 4 (CTLA4). </a:t>
            </a:r>
          </a:p>
          <a:p>
            <a:r>
              <a:rPr lang="ru-RU" sz="1600" dirty="0" smtClean="0"/>
              <a:t>По результатам исследований, проведенных с целью поиска генетических маркеров индивидуальной предрасположенности к  развитию ряда многофакторной патологии (приведенные в докладе, а также некоторые другие заболевания, в частности, прогнозирование эхинококкоза, спаечной болезни, синдрома </a:t>
            </a:r>
            <a:r>
              <a:rPr lang="ru-RU" sz="1600" dirty="0" err="1" smtClean="0"/>
              <a:t>полиорганной</a:t>
            </a:r>
            <a:r>
              <a:rPr lang="ru-RU" sz="1600" dirty="0" smtClean="0"/>
              <a:t> недостаточности и ГЛПС), получены патенты на изобретения РФ</a:t>
            </a:r>
          </a:p>
          <a:p>
            <a:r>
              <a:rPr lang="ru-RU" sz="1600" dirty="0"/>
              <a:t>На основе </a:t>
            </a:r>
            <a:r>
              <a:rPr lang="ru-RU" sz="1600" dirty="0" err="1"/>
              <a:t>выявленых</a:t>
            </a:r>
            <a:r>
              <a:rPr lang="ru-RU" sz="1600" dirty="0"/>
              <a:t> </a:t>
            </a:r>
            <a:r>
              <a:rPr lang="ru-RU" sz="1600" dirty="0" err="1"/>
              <a:t>прогностически</a:t>
            </a:r>
            <a:r>
              <a:rPr lang="ru-RU" sz="1600" dirty="0"/>
              <a:t> значимых молекулярно–генетических маркеров разрабатываются алгоритмы ранней ДНК-диагностики и профилактических мероприятий </a:t>
            </a:r>
            <a:r>
              <a:rPr lang="ru-RU" sz="1600" dirty="0" err="1"/>
              <a:t>мультифакториальных</a:t>
            </a:r>
            <a:r>
              <a:rPr lang="ru-RU" sz="1600" dirty="0"/>
              <a:t>  заболеваний. На базе клиники БГМУ внедряются новые алгоритмы прогнозирования вариантов клинического течения, форм заболевания и ответа на терапию по данным </a:t>
            </a:r>
            <a:r>
              <a:rPr lang="ru-RU" sz="1600" dirty="0" err="1"/>
              <a:t>генотипирования</a:t>
            </a:r>
            <a:r>
              <a:rPr lang="ru-RU" sz="1600" dirty="0"/>
              <a:t>.</a:t>
            </a:r>
            <a:endParaRPr lang="ru-RU" sz="1600" dirty="0" smtClean="0"/>
          </a:p>
          <a:p>
            <a:endParaRPr lang="ru-RU" sz="1600" dirty="0" smtClean="0"/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A118CAA5-EF1A-4847-98E1-4D30C304F249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76529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5354005A-D11E-4515-AC4B-B3B4351E3612}" type="slidenum">
              <a:rPr lang="ru-RU" smtClean="0">
                <a:latin typeface="Arial" pitchFamily="34" charset="0"/>
              </a:rPr>
              <a:pPr eaLnBrk="1" hangingPunct="1"/>
              <a:t>14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Приоритетным направлением деятельности в рамках проблемы перехода от «идеи – к практике здравоохранения» является создание уникальных приборов и оборудования, новых методов исследования, их клинико-экспериментальное испытание и передача в производство. </a:t>
            </a:r>
          </a:p>
          <a:p>
            <a:r>
              <a:rPr lang="ru-RU" sz="1600" dirty="0" smtClean="0"/>
              <a:t>В этом отношении успешным опытом нашего университета явилось разработка и внедрение портативных аппаратно-программных комплексов – приборов </a:t>
            </a:r>
            <a:r>
              <a:rPr lang="ru-RU" sz="1600" dirty="0" err="1" smtClean="0"/>
              <a:t>хемилюминомеров</a:t>
            </a:r>
            <a:r>
              <a:rPr lang="ru-RU" sz="1600" dirty="0" smtClean="0"/>
              <a:t>. </a:t>
            </a:r>
          </a:p>
          <a:p>
            <a:r>
              <a:rPr lang="ru-RU" sz="1600" dirty="0" err="1" smtClean="0"/>
              <a:t>Хемилюминомер</a:t>
            </a:r>
            <a:r>
              <a:rPr lang="ru-RU" sz="1600" dirty="0" smtClean="0"/>
              <a:t> - предназначен для регистрации и анализа параметров свечения, возникающего при химических и биохимических реакциях, биологических процессах, сопровождающихся образованием свободных радикалов. </a:t>
            </a:r>
          </a:p>
          <a:p>
            <a:r>
              <a:rPr lang="ru-RU" sz="1600" dirty="0" smtClean="0"/>
              <a:t>Создание </a:t>
            </a:r>
            <a:r>
              <a:rPr lang="ru-RU" sz="1600" dirty="0" err="1" smtClean="0"/>
              <a:t>хемилюминомеров</a:t>
            </a:r>
            <a:r>
              <a:rPr lang="ru-RU" sz="1600" dirty="0" smtClean="0"/>
              <a:t> явилась результатом совместных разработок:</a:t>
            </a:r>
          </a:p>
          <a:p>
            <a:r>
              <a:rPr lang="ru-RU" sz="1600" dirty="0" smtClean="0"/>
              <a:t>Факультета фундаментальной медицины Московского государственного университета (МГУ);</a:t>
            </a:r>
          </a:p>
          <a:p>
            <a:r>
              <a:rPr lang="ru-RU" sz="1600" dirty="0" smtClean="0"/>
              <a:t>Уфимского государственного авиационного технического университета (УГАТУ);</a:t>
            </a:r>
          </a:p>
          <a:p>
            <a:r>
              <a:rPr lang="ru-RU" sz="1600" dirty="0" smtClean="0"/>
              <a:t>Научно-внедренческого предприятия «ОРБИТА» (Уфа)</a:t>
            </a:r>
          </a:p>
          <a:p>
            <a:r>
              <a:rPr lang="ru-RU" sz="1600" dirty="0" smtClean="0"/>
              <a:t>Были разработаны два прибора: ХЛ-003 (авторы Фархутдинов</a:t>
            </a:r>
            <a:r>
              <a:rPr lang="ru-RU" sz="1600" baseline="0" dirty="0" smtClean="0"/>
              <a:t> Р.Р., Лиховских В.А., </a:t>
            </a:r>
            <a:r>
              <a:rPr lang="ru-RU" sz="1600" baseline="0" dirty="0" err="1" smtClean="0"/>
              <a:t>Сырчин</a:t>
            </a:r>
            <a:r>
              <a:rPr lang="ru-RU" sz="1600" baseline="0" dirty="0" smtClean="0"/>
              <a:t> С.А.)</a:t>
            </a:r>
            <a:r>
              <a:rPr lang="ru-RU" sz="1600" dirty="0" smtClean="0"/>
              <a:t>. Прибор снабжен пакетом программ и специально разработанных методов регистрации хемилюминесценции. Используется в лечебно-профилактических и научно-исследовательских учреждениях, неоднократно демонстрировался на международных выставках в России, а так же в Германии, Аргентине, Египте, Индии. Прибор отмечен дипломом «Золотые инновации России».</a:t>
            </a:r>
          </a:p>
          <a:p>
            <a:r>
              <a:rPr lang="ru-RU" sz="1600" dirty="0" smtClean="0"/>
              <a:t>За последнее время освоен выпуск нового прибора </a:t>
            </a:r>
            <a:r>
              <a:rPr lang="ru-RU" sz="1600" dirty="0" err="1" smtClean="0"/>
              <a:t>Ормед</a:t>
            </a:r>
            <a:r>
              <a:rPr lang="ru-RU" sz="1600" dirty="0" smtClean="0"/>
              <a:t> – </a:t>
            </a:r>
            <a:r>
              <a:rPr lang="ru-RU" sz="1600" dirty="0" err="1" smtClean="0"/>
              <a:t>Люм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В России отсутствует промышленное производство </a:t>
            </a:r>
            <a:r>
              <a:rPr lang="ru-RU" sz="1600" dirty="0" err="1" smtClean="0"/>
              <a:t>хемилюминомеров</a:t>
            </a:r>
            <a:r>
              <a:rPr lang="ru-RU" sz="1600" dirty="0" smtClean="0"/>
              <a:t>. В зарубежных странах осуществляется производство в основном только планшетных </a:t>
            </a:r>
            <a:r>
              <a:rPr lang="ru-RU" sz="1600" dirty="0" err="1" smtClean="0"/>
              <a:t>хемилюминомеров</a:t>
            </a:r>
            <a:r>
              <a:rPr lang="ru-RU" sz="1600" dirty="0" smtClean="0"/>
              <a:t>, для использования которых необходимы специальные реактивы. К тому же зарубежные аналоги не универсальны. </a:t>
            </a:r>
          </a:p>
          <a:p>
            <a:r>
              <a:rPr lang="ru-RU" sz="1600" dirty="0" smtClean="0"/>
              <a:t>Разработка портативных </a:t>
            </a:r>
            <a:r>
              <a:rPr lang="ru-RU" sz="1600" dirty="0" err="1" smtClean="0"/>
              <a:t>хемилюминомеров</a:t>
            </a:r>
            <a:r>
              <a:rPr lang="ru-RU" sz="1600" dirty="0" smtClean="0"/>
              <a:t> в сочетании с метрологическим, методическим, а при необходимости, и ремонтным сопровождением, консультативной помощью и обучением специалистов обеспечивает </a:t>
            </a:r>
            <a:r>
              <a:rPr lang="ru-RU" sz="1600" dirty="0" err="1" smtClean="0"/>
              <a:t>импортозамещаемость</a:t>
            </a:r>
            <a:r>
              <a:rPr lang="ru-RU" sz="1600" dirty="0" smtClean="0"/>
              <a:t> и  способствует расширению рыночных сегментов их использования и, тем самым, укрепляет научный приоритет ученых России в данной области.</a:t>
            </a:r>
          </a:p>
          <a:p>
            <a:pPr defTabSz="907213">
              <a:defRPr/>
            </a:pPr>
            <a:r>
              <a:rPr lang="ru-RU" sz="1600" dirty="0">
                <a:solidFill>
                  <a:schemeClr val="bg1"/>
                </a:solidFill>
              </a:rPr>
              <a:t>В настоящее время реализуются 10-15 приборов в год (с использованием лишь 1 метода исследования, тогда как необходима разработка до 12 методов). Разработка новых методов исследования свободно-радикальных процессов и техническое совершенствование прибора позволит вывести прибор на уровень серийного производства.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eaLnBrk="1" hangingPunct="1"/>
            <a:endParaRPr lang="ru-RU" sz="1600" dirty="0" smtClean="0">
              <a:latin typeface="Arial" pitchFamily="34" charset="0"/>
            </a:endParaRPr>
          </a:p>
          <a:p>
            <a:endParaRPr lang="ru-RU" sz="1600" dirty="0" smtClean="0"/>
          </a:p>
          <a:p>
            <a:pPr eaLnBrk="1" hangingPunct="1"/>
            <a:endParaRPr lang="ru-RU" sz="16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55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26"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Совместно с научными и образовательными организациями проводятся исследования по разработке и созданию новых материалов, используемых в медицине, в частности медицинских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имплантов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уникальными характеристиками. </a:t>
            </a:r>
          </a:p>
          <a:p>
            <a:pPr defTabSz="913926"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этих исследований:</a:t>
            </a:r>
          </a:p>
          <a:p>
            <a:r>
              <a:rPr lang="ru-RU" sz="1600" dirty="0" smtClean="0"/>
              <a:t>- Реинжиниринг </a:t>
            </a:r>
            <a:r>
              <a:rPr lang="ru-RU" sz="1600" dirty="0" err="1" smtClean="0"/>
              <a:t>имплантов</a:t>
            </a:r>
            <a:r>
              <a:rPr lang="ru-RU" sz="1600" dirty="0" smtClean="0"/>
              <a:t>, создание математических моделей, оптимизация моделей, печать 3D, подготовка программ ЧПУ (</a:t>
            </a:r>
            <a:r>
              <a:rPr lang="ru-RU" sz="1600" dirty="0"/>
              <a:t>числовое программное управление)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- Обработка технологических режимов нанесения ПЭО-покрытий </a:t>
            </a:r>
            <a:r>
              <a:rPr lang="ru-RU" sz="1600" dirty="0"/>
              <a:t>(ПЭО - плазменно электролитическое оксидирование) </a:t>
            </a:r>
            <a:r>
              <a:rPr lang="ru-RU" sz="1600" dirty="0" smtClean="0"/>
              <a:t>на титан и магний в крупнозернистом и </a:t>
            </a:r>
            <a:r>
              <a:rPr lang="ru-RU" sz="1600" dirty="0" err="1" smtClean="0"/>
              <a:t>наноструктурированном</a:t>
            </a:r>
            <a:r>
              <a:rPr lang="ru-RU" sz="1600" dirty="0" smtClean="0"/>
              <a:t> состоянии, обеспечивающих повышенные характеристики при использовании на имплантатах.</a:t>
            </a:r>
          </a:p>
          <a:p>
            <a:r>
              <a:rPr lang="ru-RU" sz="1600" dirty="0" smtClean="0"/>
              <a:t>- Поиск материала с наилучшей </a:t>
            </a:r>
            <a:r>
              <a:rPr lang="ru-RU" sz="1600" dirty="0" err="1" smtClean="0"/>
              <a:t>биосовместимостью</a:t>
            </a:r>
            <a:r>
              <a:rPr lang="ru-RU" sz="1600" dirty="0" smtClean="0"/>
              <a:t> для использования в качестве имплантатов на основе оценки </a:t>
            </a:r>
            <a:r>
              <a:rPr lang="ru-RU" sz="1600" dirty="0" err="1" smtClean="0"/>
              <a:t>адгезивности</a:t>
            </a:r>
            <a:r>
              <a:rPr lang="ru-RU" sz="1600" dirty="0" smtClean="0"/>
              <a:t> и </a:t>
            </a:r>
            <a:r>
              <a:rPr lang="ru-RU" sz="1600" dirty="0" err="1" smtClean="0"/>
              <a:t>цитотоксичности</a:t>
            </a:r>
            <a:r>
              <a:rPr lang="ru-RU" sz="1600" dirty="0" smtClean="0"/>
              <a:t> образцов титана с различными покрытиями.</a:t>
            </a:r>
          </a:p>
          <a:p>
            <a:r>
              <a:rPr lang="ru-RU" sz="1600" dirty="0" smtClean="0"/>
              <a:t>-Создание биологически активных покрытий для создания поверхности, «привлекательной» для клеток – предшественников остеобластов а также «маскировка» имплантата – предотвращение адсорбции неспецифических белков.</a:t>
            </a:r>
          </a:p>
          <a:p>
            <a:pPr marL="171362" indent="-171362">
              <a:buFontTx/>
              <a:buChar char="-"/>
            </a:pPr>
            <a:endParaRPr lang="ru-RU" sz="1600" dirty="0" smtClean="0"/>
          </a:p>
          <a:p>
            <a:r>
              <a:rPr lang="ru-RU" sz="1600" dirty="0"/>
              <a:t>Изучаются физические свойства материалов (</a:t>
            </a:r>
            <a:r>
              <a:rPr lang="ru-RU" sz="1600" dirty="0" err="1"/>
              <a:t>Рамановская</a:t>
            </a:r>
            <a:r>
              <a:rPr lang="ru-RU" sz="1600" dirty="0"/>
              <a:t> микроскопия, рентгеновская </a:t>
            </a:r>
            <a:r>
              <a:rPr lang="ru-RU" sz="1600" dirty="0" err="1"/>
              <a:t>дифрактометрия</a:t>
            </a:r>
            <a:r>
              <a:rPr lang="ru-RU" sz="1600" dirty="0"/>
              <a:t>), оценивается способность клеток </a:t>
            </a:r>
            <a:r>
              <a:rPr lang="ru-RU" sz="1600" dirty="0" err="1"/>
              <a:t>адгезироваться</a:t>
            </a:r>
            <a:r>
              <a:rPr lang="ru-RU" sz="1600" dirty="0"/>
              <a:t> к поверхности различных образцов титана, жизнеспособность клеток и пролиферативный потенциал в присутствии образцов с различными покрытиями, </a:t>
            </a:r>
            <a:r>
              <a:rPr lang="ru-RU" sz="1600" dirty="0" err="1"/>
              <a:t>цитотоксичность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На 2018 год запланировано</a:t>
            </a:r>
            <a:r>
              <a:rPr lang="ru-RU" sz="1600" baseline="0" dirty="0" smtClean="0"/>
              <a:t> получение прототипов </a:t>
            </a:r>
            <a:r>
              <a:rPr lang="ru-RU" sz="1600" baseline="0" dirty="0" err="1" smtClean="0"/>
              <a:t>имлантатов</a:t>
            </a:r>
            <a:r>
              <a:rPr lang="ru-RU" sz="1600" baseline="0" dirty="0" smtClean="0"/>
              <a:t>, в 2019 – будет проведена оценка их эффективности и безопасности, в 2020 году будет р</a:t>
            </a:r>
            <a:r>
              <a:rPr lang="ru-RU" sz="1600" dirty="0"/>
              <a:t>азработана экспериментальная методика ортопедического восстановления функциональной способности кости. Будут разработаны рекомендации для создания новой малоинвазивной методики восстановления опорно-двигательного аппарата человека включающей разработку новой персонифицированной системы имплантатов с угловой стабильностью из </a:t>
            </a:r>
            <a:r>
              <a:rPr lang="ru-RU" sz="1600" dirty="0" err="1"/>
              <a:t>наноструктурного</a:t>
            </a:r>
            <a:r>
              <a:rPr lang="ru-RU" sz="1600" dirty="0"/>
              <a:t> титана.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57F2-402F-45ED-A1B6-688DA4B1C4B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57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845AC-54E9-4794-8672-A6BDA65D0030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667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Важным направлением БГМУ является создание научно-технологичного задела совместно с Китайскими научно-образовательными организациями, основанного на совокупности приоритетных исследований с появлением нового рынка высокотехнологичной продукции и услуг. Развитие науки в БГМУ на современном этапе становится возможным только в тесном сотрудничестве с ведущими вузами России и научно-исследовательскими учреждениями республики Башкортостан, зарубежными вузами партнерами, инвестиционными фондами.</a:t>
            </a:r>
          </a:p>
          <a:p>
            <a:r>
              <a:rPr lang="ru-RU" sz="1600" dirty="0" smtClean="0"/>
              <a:t>В настоящее время проводится обучение 8 аспирантов на базе </a:t>
            </a:r>
            <a:r>
              <a:rPr lang="ru-RU" sz="1600" dirty="0" err="1" smtClean="0"/>
              <a:t>Харбинского</a:t>
            </a:r>
            <a:r>
              <a:rPr lang="ru-RU" sz="1600" dirty="0" smtClean="0"/>
              <a:t> Медицинского Университета для получения степени </a:t>
            </a:r>
            <a:r>
              <a:rPr lang="ru-RU" sz="1600" dirty="0" err="1" smtClean="0"/>
              <a:t>PhD</a:t>
            </a:r>
            <a:r>
              <a:rPr lang="ru-RU" sz="1600" dirty="0" smtClean="0"/>
              <a:t>. </a:t>
            </a:r>
          </a:p>
          <a:p>
            <a:endParaRPr lang="ru-RU" sz="1600" dirty="0" smtClean="0"/>
          </a:p>
          <a:p>
            <a:r>
              <a:rPr lang="ru-RU" sz="1600" dirty="0" smtClean="0"/>
              <a:t>Одной из тем, развиваемых совместно с </a:t>
            </a:r>
            <a:r>
              <a:rPr lang="ru-RU" sz="1600" dirty="0" err="1" smtClean="0"/>
              <a:t>Харбинским</a:t>
            </a:r>
            <a:r>
              <a:rPr lang="ru-RU" sz="1600" dirty="0" smtClean="0"/>
              <a:t> Медицинским университетом является работа «Дифференциация индуцированных плюрипотентных стволовых клеток в эндотелиальные клетки роговицы». Аспирант – </a:t>
            </a:r>
            <a:r>
              <a:rPr lang="ru-RU" sz="1600" dirty="0" err="1" smtClean="0"/>
              <a:t>Бикуззин</a:t>
            </a:r>
            <a:r>
              <a:rPr lang="ru-RU" sz="1600" dirty="0" smtClean="0"/>
              <a:t> Т.И.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Научный руководитель: проф., д.м.н. Павлов В.Н.,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Zhang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/>
              <a:t>Индуцированные плюрипотентные стволовые клетки - искусственно перепрограммированные соматические клетки до потенциала стволовых клеток. Впервые это удалось осуществить доктору </a:t>
            </a:r>
            <a:r>
              <a:rPr lang="ru-RU" sz="1600" dirty="0" err="1" smtClean="0"/>
              <a:t>Яманака</a:t>
            </a:r>
            <a:r>
              <a:rPr lang="ru-RU" sz="1600" dirty="0" smtClean="0"/>
              <a:t> в 2006 г.</a:t>
            </a:r>
          </a:p>
          <a:p>
            <a:r>
              <a:rPr lang="ru-RU" sz="1600" dirty="0" smtClean="0"/>
              <a:t>Эндотелий роговицы представляет собой однорядный слой клеток на внутренней поверхности роговицы. Обладает набором важных характеристик, например: обеспечение питания роговицы и ее прозрачности.</a:t>
            </a:r>
            <a:endParaRPr lang="en-US" sz="1600" dirty="0" smtClean="0"/>
          </a:p>
          <a:p>
            <a:endParaRPr lang="ru-RU" altLang="ru-RU" sz="1600" dirty="0" smtClean="0">
              <a:ea typeface="MS PGothic" pitchFamily="34" charset="-128"/>
              <a:cs typeface="SimSun" pitchFamily="2" charset="-122"/>
            </a:endParaRPr>
          </a:p>
          <a:p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Задачи исследования:  </a:t>
            </a:r>
          </a:p>
          <a:p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1) Выделение и культивирование первичной культуры фибробластов кожи человека </a:t>
            </a:r>
            <a:r>
              <a:rPr lang="ru-RU" altLang="ru-RU" sz="1600" dirty="0" err="1" smtClean="0">
                <a:ea typeface="MS PGothic" pitchFamily="34" charset="-128"/>
                <a:cs typeface="SimSun" pitchFamily="2" charset="-122"/>
              </a:rPr>
              <a:t>in</a:t>
            </a:r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 </a:t>
            </a:r>
            <a:r>
              <a:rPr lang="ru-RU" altLang="ru-RU" sz="1600" dirty="0" err="1" smtClean="0">
                <a:ea typeface="MS PGothic" pitchFamily="34" charset="-128"/>
                <a:cs typeface="SimSun" pitchFamily="2" charset="-122"/>
              </a:rPr>
              <a:t>vitro</a:t>
            </a:r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;</a:t>
            </a:r>
          </a:p>
          <a:p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2) Перепрограммирование взрослых фибробластов человека в индуцированные плюрипотентные стволовые (ИПС) клетки;</a:t>
            </a:r>
          </a:p>
          <a:p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3) Дифференцировка ИПС клеток в клетки эндотелия роговицы;</a:t>
            </a:r>
          </a:p>
          <a:p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4) Идентификация и верификация полученных эндотелиальных клеток;</a:t>
            </a:r>
          </a:p>
          <a:p>
            <a:r>
              <a:rPr lang="ru-RU" altLang="ru-RU" sz="1600" dirty="0" smtClean="0">
                <a:ea typeface="MS PGothic" pitchFamily="34" charset="-128"/>
                <a:cs typeface="SimSun" pitchFamily="2" charset="-122"/>
              </a:rPr>
              <a:t>5) Разработка методик имплантации полученных культур эндотелиальных клеток в офтальмологии.</a:t>
            </a:r>
          </a:p>
          <a:p>
            <a:endParaRPr lang="ru-RU" sz="1600" dirty="0" smtClean="0"/>
          </a:p>
          <a:p>
            <a:r>
              <a:rPr lang="ru-RU" sz="1600" dirty="0" smtClean="0"/>
              <a:t>Из донорского человеческого материала были выделены два типа фибробластов: роговичные и кожные.</a:t>
            </a:r>
          </a:p>
          <a:p>
            <a:r>
              <a:rPr lang="ru-RU" alt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Следующим этапом, полученные фибробласты были индуцированы в ИПС клетки (был использован метод </a:t>
            </a:r>
            <a:r>
              <a:rPr lang="ru-RU" alt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эписомального</a:t>
            </a:r>
            <a:r>
              <a:rPr lang="ru-RU" alt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перепрограммирования). На данный момент полученные клетки ИПС проходят испытания.</a:t>
            </a:r>
          </a:p>
          <a:p>
            <a:pPr marL="588657">
              <a:lnSpc>
                <a:spcPct val="107000"/>
              </a:lnSpc>
              <a:spcAft>
                <a:spcPts val="800"/>
              </a:spcAft>
            </a:pPr>
            <a:endParaRPr lang="en-US" altLang="ru-RU" sz="1600" dirty="0" smtClean="0">
              <a:ea typeface="Calibri" pitchFamily="34" charset="0"/>
              <a:cs typeface="Times New Roman" pitchFamily="18" charset="0"/>
            </a:endParaRPr>
          </a:p>
          <a:p>
            <a:pPr marL="588657">
              <a:lnSpc>
                <a:spcPct val="107000"/>
              </a:lnSpc>
              <a:spcAft>
                <a:spcPts val="800"/>
              </a:spcAft>
            </a:pPr>
            <a:endParaRPr lang="en-US" altLang="ru-RU" sz="16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1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01A1CFFF-BC50-4714-9B21-664C23B6D2AE}" type="slidenum">
              <a:rPr lang="ru-RU" altLang="ru-RU" smtClean="0">
                <a:latin typeface="Arial" pitchFamily="34" charset="0"/>
                <a:ea typeface="SimSun" pitchFamily="2" charset="-122"/>
              </a:rPr>
              <a:pPr eaLnBrk="1" hangingPunct="1">
                <a:buFont typeface="Arial" pitchFamily="34" charset="0"/>
                <a:buNone/>
              </a:pPr>
              <a:t>17</a:t>
            </a:fld>
            <a:endParaRPr lang="ru-RU" altLang="ru-RU" smtClean="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9125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400" dirty="0" smtClean="0"/>
              <a:t>Другой</a:t>
            </a:r>
            <a:r>
              <a:rPr lang="ru-RU" sz="1400" baseline="0" dirty="0" smtClean="0"/>
              <a:t> темой</a:t>
            </a:r>
            <a:r>
              <a:rPr lang="ru-RU" sz="1400" dirty="0" smtClean="0"/>
              <a:t>, развиваемой совместно с </a:t>
            </a:r>
            <a:r>
              <a:rPr lang="ru-RU" sz="1400" dirty="0" err="1" smtClean="0"/>
              <a:t>Харбинским</a:t>
            </a:r>
            <a:r>
              <a:rPr lang="ru-RU" sz="1400" dirty="0" smtClean="0"/>
              <a:t> Медицинским университетом является работа «Изучение влияния </a:t>
            </a:r>
            <a:r>
              <a:rPr lang="ru-RU" sz="1400" dirty="0" err="1" smtClean="0"/>
              <a:t>моносиалового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ганглиозида</a:t>
            </a:r>
            <a:r>
              <a:rPr lang="ru-RU" sz="1400" dirty="0" smtClean="0"/>
              <a:t> GM1 на модели экспериментальной алкогольной зависимости». Аспирант – </a:t>
            </a:r>
            <a:r>
              <a:rPr lang="ru-RU" sz="1400" dirty="0" err="1" smtClean="0"/>
              <a:t>Мавлиханова</a:t>
            </a:r>
            <a:r>
              <a:rPr lang="ru-RU" sz="1400" dirty="0" smtClean="0"/>
              <a:t> А.А.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Научные руководители: проф.,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д.фарм.н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Катаев Валерий Алексеевич;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PhD in pharmacology, prof. </a:t>
            </a:r>
            <a:r>
              <a:rPr lang="en-U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Ning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Wang;PhD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psychiatry, prof. </a:t>
            </a:r>
            <a:r>
              <a:rPr lang="en-U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Jian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Hu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07213">
              <a:defRPr/>
            </a:pPr>
            <a:r>
              <a:rPr lang="ru-RU" altLang="ru-RU" sz="1400" dirty="0" smtClean="0">
                <a:ea typeface="MS PGothic" pitchFamily="34" charset="-128"/>
                <a:cs typeface="SimSun" pitchFamily="2" charset="-122"/>
              </a:rPr>
              <a:t>Цель исследования: </a:t>
            </a:r>
            <a:r>
              <a:rPr lang="ru-RU" altLang="ru-RU" sz="1400" dirty="0" smtClean="0"/>
              <a:t>Оценка влияния GM1 на нейроны головного мозга в условиях токсического поражения этанолом. </a:t>
            </a:r>
          </a:p>
          <a:p>
            <a:endParaRPr lang="ru-RU" altLang="ru-RU" sz="1400" dirty="0" smtClean="0">
              <a:ea typeface="MS PGothic" pitchFamily="34" charset="-128"/>
              <a:cs typeface="SimSun" pitchFamily="2" charset="-122"/>
            </a:endParaRPr>
          </a:p>
          <a:p>
            <a:r>
              <a:rPr lang="ru-RU" altLang="ru-RU" sz="1400" dirty="0" smtClean="0">
                <a:ea typeface="MS PGothic" pitchFamily="34" charset="-128"/>
                <a:cs typeface="SimSun" pitchFamily="2" charset="-122"/>
              </a:rPr>
              <a:t>Задачи:</a:t>
            </a:r>
          </a:p>
          <a:p>
            <a:pPr defTabSz="907213">
              <a:defRPr/>
            </a:pPr>
            <a:r>
              <a:rPr lang="ru-RU" sz="1400" b="0" i="0" dirty="0" smtClean="0">
                <a:solidFill>
                  <a:schemeClr val="tx1"/>
                </a:solidFill>
              </a:rPr>
              <a:t>- Проведение</a:t>
            </a:r>
            <a:r>
              <a:rPr lang="ru-RU" sz="1400" b="0" i="0" baseline="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/>
              <a:t>Вестерн </a:t>
            </a:r>
            <a:r>
              <a:rPr lang="ru-RU" sz="1400" dirty="0" err="1" smtClean="0"/>
              <a:t>блот</a:t>
            </a:r>
            <a:r>
              <a:rPr lang="ru-RU" sz="1400" dirty="0" smtClean="0"/>
              <a:t> анализа: Выявление изменений экспрессии генов на уровне белков под влиянием исследуемых агентов в исследуемых тканях.</a:t>
            </a:r>
          </a:p>
          <a:p>
            <a:r>
              <a:rPr lang="ru-RU" sz="1400" dirty="0" smtClean="0"/>
              <a:t>- ПЦР в реальном времени: Количественная оценка изменений в транскрипции генов.</a:t>
            </a:r>
          </a:p>
          <a:p>
            <a:r>
              <a:rPr lang="ru-RU" sz="1400" dirty="0" smtClean="0"/>
              <a:t>- Гистологическое исследование морфологических изменений головного мозга. </a:t>
            </a:r>
          </a:p>
          <a:p>
            <a:r>
              <a:rPr lang="ru-RU" sz="1400" dirty="0" smtClean="0"/>
              <a:t>- Клиническое исследование на базе первого</a:t>
            </a:r>
            <a:r>
              <a:rPr lang="ru-RU" sz="1400" baseline="0" dirty="0" smtClean="0"/>
              <a:t> аффилированного госпиталя </a:t>
            </a:r>
            <a:r>
              <a:rPr lang="ru-RU" sz="1400" baseline="0" dirty="0" err="1" smtClean="0"/>
              <a:t>Харбинского</a:t>
            </a:r>
            <a:r>
              <a:rPr lang="ru-RU" sz="1400" baseline="0" dirty="0" smtClean="0"/>
              <a:t> медицинского университета. </a:t>
            </a:r>
            <a:r>
              <a:rPr lang="ru-RU" sz="1400" dirty="0" smtClean="0"/>
              <a:t> </a:t>
            </a:r>
          </a:p>
          <a:p>
            <a:endParaRPr lang="ru-RU" altLang="ru-RU" sz="1400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Результаты исследования:</a:t>
            </a:r>
          </a:p>
          <a:p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Поведенческие тесты показали снижение функции памяти, физической силы и двигательные нарушения у мышей с потреблением алкоголя, в то время как введение GM1 (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моносиалового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ганглиозида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) показывало норму или увеличение тех же самых показателей.</a:t>
            </a:r>
          </a:p>
          <a:p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GM1 снижает выработку 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каспазного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 каскада (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Caspase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 1 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and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Caspase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 3). Хроническое употребление алкоголя приводит к клеточной смерти нейронов головного мозга., а так же к активации Bcl-2 семейства (Bcl-2 и BAX). Экспрессия протеина PDE1B показывает положительный лечебный эффект при введении GM1 воздействуя на 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Кальмодулин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-стимулированную </a:t>
            </a:r>
            <a:r>
              <a:rPr lang="ru-RU" altLang="ru-RU" sz="1400" dirty="0" err="1" smtClean="0">
                <a:ea typeface="Calibri" pitchFamily="34" charset="0"/>
                <a:cs typeface="Times New Roman" pitchFamily="18" charset="0"/>
              </a:rPr>
              <a:t>фосфодиэстеразу</a:t>
            </a:r>
            <a:r>
              <a:rPr lang="ru-RU" altLang="ru-RU" sz="1400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endParaRPr lang="ru-RU" altLang="ru-RU" sz="1400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ru-RU" sz="1400" dirty="0"/>
              <a:t>В рамках Российско-Китайской комиссии по гуманитарному сотрудничеству под председательством заместителя председателя Правительства РФ О.Ю. </a:t>
            </a:r>
            <a:r>
              <a:rPr lang="ru-RU" sz="1400" dirty="0" err="1"/>
              <a:t>Голодец</a:t>
            </a:r>
            <a:r>
              <a:rPr lang="ru-RU" sz="1400" dirty="0"/>
              <a:t> и вице-премьера Госсовета КНР </a:t>
            </a:r>
            <a:r>
              <a:rPr lang="ru-RU" sz="1400" dirty="0" err="1"/>
              <a:t>Лю</a:t>
            </a:r>
            <a:r>
              <a:rPr lang="ru-RU" sz="1400" dirty="0"/>
              <a:t> </a:t>
            </a:r>
            <a:r>
              <a:rPr lang="ru-RU" sz="1400" dirty="0" err="1"/>
              <a:t>Яньдун</a:t>
            </a:r>
            <a:r>
              <a:rPr lang="ru-RU" sz="1400" dirty="0"/>
              <a:t> создана и активно работает российско-китайская ассоциация медицинских вузов. </a:t>
            </a:r>
          </a:p>
          <a:p>
            <a:pPr defTabSz="907213">
              <a:defRPr/>
            </a:pPr>
            <a:r>
              <a:rPr lang="ru-RU" sz="1400" dirty="0"/>
              <a:t>В период проведения международных саммитов ШОС и БРИКС в г. Уфа состоялась встреча Главы Республики Башкортостан </a:t>
            </a:r>
            <a:r>
              <a:rPr lang="ru-RU" sz="1400" dirty="0" err="1"/>
              <a:t>Хамитова</a:t>
            </a:r>
            <a:r>
              <a:rPr lang="ru-RU" sz="1400" dirty="0"/>
              <a:t> Рустэма </a:t>
            </a:r>
            <a:r>
              <a:rPr lang="ru-RU" sz="1400" dirty="0" err="1"/>
              <a:t>Закиевича</a:t>
            </a:r>
            <a:r>
              <a:rPr lang="ru-RU" sz="1400" dirty="0"/>
              <a:t> с президентами ведущих вузов Китайской народной республики: </a:t>
            </a:r>
            <a:r>
              <a:rPr lang="ru-RU" sz="1400" dirty="0" err="1"/>
              <a:t>Харбинского</a:t>
            </a:r>
            <a:r>
              <a:rPr lang="ru-RU" sz="1400" dirty="0"/>
              <a:t> медицинского университета, </a:t>
            </a:r>
            <a:r>
              <a:rPr lang="ru-RU" sz="1400" dirty="0" err="1"/>
              <a:t>Сычуанского</a:t>
            </a:r>
            <a:r>
              <a:rPr lang="ru-RU" sz="1400" dirty="0"/>
              <a:t> университета, </a:t>
            </a:r>
            <a:r>
              <a:rPr lang="ru-RU" sz="1400" dirty="0" err="1"/>
              <a:t>Цзилинского</a:t>
            </a:r>
            <a:r>
              <a:rPr lang="ru-RU" sz="1400" dirty="0"/>
              <a:t> университета, </a:t>
            </a:r>
            <a:r>
              <a:rPr lang="ru-RU" sz="1400" dirty="0" err="1"/>
              <a:t>Наньцзинского</a:t>
            </a:r>
            <a:r>
              <a:rPr lang="ru-RU" sz="1400" dirty="0"/>
              <a:t> медицинского университета, Пекинского университета. </a:t>
            </a:r>
          </a:p>
          <a:p>
            <a:pPr defTabSz="907213">
              <a:defRPr/>
            </a:pPr>
            <a:r>
              <a:rPr lang="ru-RU" sz="1400" dirty="0"/>
              <a:t>На встрече была сформулирована основы траектории сотрудничества в сфере здравоохранения, медицинской науки и образования, важнейшим направлением которой является создание совместного Российско-китайского медицинского научно-образовательного центра в Республике Башкортостан (Центра). Основным партнером проекта с китайской стороны выступает </a:t>
            </a:r>
            <a:r>
              <a:rPr lang="ru-RU" sz="1400" dirty="0" err="1"/>
              <a:t>Харбинский</a:t>
            </a:r>
            <a:r>
              <a:rPr lang="ru-RU" sz="1400" dirty="0"/>
              <a:t> медицинский университет в лице президента, профессора, Члена Китайской Академии Инженерных наук, сопредседателя Российско-китайской Ассоциации медицинских университетов, нобелевского номинанта Ян </a:t>
            </a:r>
            <a:r>
              <a:rPr lang="ru-RU" sz="1400" dirty="0" err="1"/>
              <a:t>Баофена</a:t>
            </a:r>
            <a:r>
              <a:rPr lang="ru-RU" sz="1400" dirty="0"/>
              <a:t>. В рамках дальнейшего обсуждения возможности привлечения китайских инвестиций было получено предварительное согласие на участие государственных и частных инвесторов в реализации проекта.</a:t>
            </a:r>
          </a:p>
          <a:p>
            <a:pPr defTabSz="907213">
              <a:defRPr/>
            </a:pPr>
            <a:r>
              <a:rPr lang="ru-RU" sz="1400" dirty="0"/>
              <a:t>Для  объединения интеллектуального потенциала медицинских школ России и Китая для обеспечения учебного и научно-технологического  прорыва на уровень ведущих университетов в решении образовательных, исследовательских, инновационных, медицинских и социокультурных задач предложена концепция создания российско-китайского медицинского научно-образовательного центра в Республике Башкортостан.</a:t>
            </a:r>
          </a:p>
          <a:p>
            <a:pPr defTabSz="907213">
              <a:defRPr/>
            </a:pPr>
            <a:r>
              <a:rPr lang="ru-RU" sz="1400" dirty="0"/>
              <a:t>Структура центра предполагает функционирование трех комплексов. </a:t>
            </a:r>
          </a:p>
          <a:p>
            <a:r>
              <a:rPr lang="ru-RU" sz="1400" dirty="0"/>
              <a:t>1.Образовательный, приоритетами которого являются:</a:t>
            </a:r>
          </a:p>
          <a:p>
            <a:pPr lvl="1"/>
            <a:r>
              <a:rPr lang="ru-RU" sz="1400" dirty="0"/>
              <a:t>и</a:t>
            </a:r>
            <a:r>
              <a:rPr lang="en-US" sz="1400" dirty="0" err="1"/>
              <a:t>мпорт</a:t>
            </a:r>
            <a:r>
              <a:rPr lang="en-US" sz="1400" dirty="0"/>
              <a:t> </a:t>
            </a:r>
            <a:r>
              <a:rPr lang="en-US" sz="1400" dirty="0" err="1"/>
              <a:t>образовательных</a:t>
            </a:r>
            <a:r>
              <a:rPr lang="en-US" sz="1400" dirty="0"/>
              <a:t> </a:t>
            </a:r>
            <a:r>
              <a:rPr lang="en-US" sz="1400" dirty="0" err="1"/>
              <a:t>услуг</a:t>
            </a:r>
            <a:r>
              <a:rPr lang="ru-RU" sz="1400" dirty="0"/>
              <a:t>;</a:t>
            </a:r>
          </a:p>
          <a:p>
            <a:pPr lvl="1"/>
            <a:r>
              <a:rPr lang="ru-RU" sz="1400" dirty="0"/>
              <a:t>обучение до 1500 иностранных обучающихся в год</a:t>
            </a:r>
          </a:p>
          <a:p>
            <a:r>
              <a:rPr lang="ru-RU" sz="1400" dirty="0"/>
              <a:t>Развитие Центра российско-китайских магистерских программ по</a:t>
            </a:r>
          </a:p>
          <a:p>
            <a:pPr lvl="0"/>
            <a:r>
              <a:rPr lang="ru-RU" sz="1400" dirty="0"/>
              <a:t>разработке образовательных программ и обучению по критическим направлениям инновационного развития: биотехнологии, геномной, трансляционной и реабилитационной медицине.</a:t>
            </a:r>
          </a:p>
          <a:p>
            <a:r>
              <a:rPr lang="ru-RU" sz="1400" dirty="0"/>
              <a:t>Подготовка профессоров-преподавателей нового поколения, способных реализовывать </a:t>
            </a:r>
          </a:p>
          <a:p>
            <a:pPr lvl="1"/>
            <a:r>
              <a:rPr lang="ru-RU" sz="1400" dirty="0"/>
              <a:t>адаптивные программы с учетом маркетинга услуг</a:t>
            </a:r>
          </a:p>
          <a:p>
            <a:pPr lvl="1"/>
            <a:r>
              <a:rPr lang="ru-RU" sz="1400" dirty="0"/>
              <a:t>подготовку </a:t>
            </a:r>
            <a:r>
              <a:rPr lang="ru-RU" sz="1400" dirty="0" err="1"/>
              <a:t>практикоориентированных</a:t>
            </a:r>
            <a:r>
              <a:rPr lang="ru-RU" sz="1400" dirty="0"/>
              <a:t> выпускников, конкурентоспособных на национальном и международном рынках труда</a:t>
            </a:r>
          </a:p>
          <a:p>
            <a:pPr lvl="1"/>
            <a:r>
              <a:rPr lang="en-US" sz="1400" dirty="0" err="1"/>
              <a:t>симуляционное</a:t>
            </a:r>
            <a:r>
              <a:rPr lang="en-US" sz="1400" dirty="0"/>
              <a:t> </a:t>
            </a:r>
            <a:r>
              <a:rPr lang="en-US" sz="1400" dirty="0" err="1"/>
              <a:t>обучение</a:t>
            </a:r>
            <a:r>
              <a:rPr lang="ru-RU" sz="1400" dirty="0"/>
              <a:t>.</a:t>
            </a:r>
          </a:p>
          <a:p>
            <a:r>
              <a:rPr lang="ru-RU" sz="1400" dirty="0"/>
              <a:t>2. Научный комплекс.</a:t>
            </a:r>
          </a:p>
          <a:p>
            <a:r>
              <a:rPr lang="ru-RU" sz="1400" dirty="0"/>
              <a:t>Основным научным подразделением Центра станет Институт трансляционных технологий, на базе которого планируется развивать исследования</a:t>
            </a:r>
          </a:p>
          <a:p>
            <a:pPr lvl="0"/>
            <a:r>
              <a:rPr lang="ru-RU" sz="1400" dirty="0"/>
              <a:t>в области молекулярных и клеточных технологий, био­инженерии и биосовместимых материалов, медицинского материаловедения, </a:t>
            </a:r>
            <a:r>
              <a:rPr lang="ru-RU" sz="1400" dirty="0" err="1"/>
              <a:t>биосенсорных</a:t>
            </a:r>
            <a:r>
              <a:rPr lang="ru-RU" sz="1400" dirty="0"/>
              <a:t> технологий, геномных, </a:t>
            </a:r>
            <a:r>
              <a:rPr lang="ru-RU" sz="1400" dirty="0" err="1"/>
              <a:t>эпигеномных</a:t>
            </a:r>
            <a:r>
              <a:rPr lang="ru-RU" sz="1400" dirty="0"/>
              <a:t> и </a:t>
            </a:r>
            <a:r>
              <a:rPr lang="ru-RU" sz="1400" dirty="0" err="1"/>
              <a:t>протеомных</a:t>
            </a:r>
            <a:r>
              <a:rPr lang="ru-RU" sz="1400" dirty="0"/>
              <a:t> технологий; </a:t>
            </a:r>
            <a:r>
              <a:rPr lang="ru-RU" sz="1400" dirty="0" err="1"/>
              <a:t>Предполгается</a:t>
            </a:r>
            <a:r>
              <a:rPr lang="ru-RU" sz="1400" dirty="0"/>
              <a:t> создание отдела экспериментальной хирургии, создание отдела экспериментальной фармакологии, создание отдела сосудистой биологии и опухолевого </a:t>
            </a:r>
            <a:r>
              <a:rPr lang="ru-RU" sz="1400" dirty="0" err="1"/>
              <a:t>ангиогенеза</a:t>
            </a:r>
            <a:r>
              <a:rPr lang="ru-RU" sz="1400" dirty="0"/>
              <a:t>, отдела </a:t>
            </a:r>
            <a:r>
              <a:rPr lang="ru-RU" sz="1400" dirty="0" err="1"/>
              <a:t>трансфузионной</a:t>
            </a:r>
            <a:r>
              <a:rPr lang="ru-RU" sz="1400" dirty="0"/>
              <a:t> медицины и иммунобиологии, отдела медицинской статистики </a:t>
            </a:r>
            <a:r>
              <a:rPr lang="ru-RU" sz="1400" dirty="0" err="1"/>
              <a:t>биоинформатики</a:t>
            </a:r>
            <a:r>
              <a:rPr lang="ru-RU" sz="1400" dirty="0"/>
              <a:t> и обработки информации и др. </a:t>
            </a:r>
          </a:p>
          <a:p>
            <a:r>
              <a:rPr lang="ru-RU" sz="1400" dirty="0"/>
              <a:t>3. Лечебный комплекс</a:t>
            </a:r>
          </a:p>
          <a:p>
            <a:r>
              <a:rPr lang="ru-RU" sz="1400" dirty="0"/>
              <a:t>это многопрофильный диагностический, лечебный, реабилитационный и профилактический центр, оборудованный современным диагностическим, клиническим, реанимационным и информационно-технологическим оборудованием, организованный в соответствии с современными требованиями международных стандартов оказания высокотехнологичной помощи.</a:t>
            </a:r>
          </a:p>
          <a:p>
            <a:pPr lvl="1"/>
            <a:endParaRPr lang="ru-RU" sz="1400" dirty="0"/>
          </a:p>
          <a:p>
            <a:pPr defTabSz="907213">
              <a:defRPr/>
            </a:pPr>
            <a:endParaRPr lang="ru-RU" sz="1400" dirty="0"/>
          </a:p>
          <a:p>
            <a:pPr defTabSz="907213">
              <a:defRPr/>
            </a:pPr>
            <a:endParaRPr lang="ru-RU" sz="1400" dirty="0"/>
          </a:p>
          <a:p>
            <a:endParaRPr lang="ru-RU" altLang="ru-RU" sz="1400" dirty="0" smtClean="0">
              <a:ea typeface="Calibri" pitchFamily="34" charset="0"/>
              <a:cs typeface="Times New Roman" pitchFamily="18" charset="0"/>
            </a:endParaRPr>
          </a:p>
          <a:p>
            <a:pPr marL="584333">
              <a:lnSpc>
                <a:spcPct val="107000"/>
              </a:lnSpc>
              <a:spcAft>
                <a:spcPts val="794"/>
              </a:spcAft>
            </a:pPr>
            <a:endParaRPr lang="en-US" altLang="ru-RU" sz="1400" dirty="0" smtClean="0">
              <a:ea typeface="Calibri" pitchFamily="34" charset="0"/>
              <a:cs typeface="Times New Roman" pitchFamily="18" charset="0"/>
            </a:endParaRPr>
          </a:p>
          <a:p>
            <a:pPr marL="584333">
              <a:lnSpc>
                <a:spcPct val="107000"/>
              </a:lnSpc>
              <a:spcAft>
                <a:spcPts val="794"/>
              </a:spcAft>
            </a:pPr>
            <a:endParaRPr lang="en-US" altLang="ru-RU" sz="14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1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7110" indent="-2835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4016" indent="-2268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87621" indent="-2268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1228" indent="-2268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94834" indent="-2268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48440" indent="-2268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02047" indent="-2268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55653" indent="-2268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01A1CFFF-BC50-4714-9B21-664C23B6D2AE}" type="slidenum">
              <a:rPr lang="ru-RU" altLang="ru-RU" smtClean="0">
                <a:solidFill>
                  <a:prstClr val="black"/>
                </a:solidFill>
                <a:latin typeface="Arial" pitchFamily="34" charset="0"/>
                <a:ea typeface="SimSun" pitchFamily="2" charset="-122"/>
              </a:rPr>
              <a:pPr eaLnBrk="1" hangingPunct="1">
                <a:buFont typeface="Arial" pitchFamily="34" charset="0"/>
                <a:buNone/>
              </a:pPr>
              <a:t>18</a:t>
            </a:fld>
            <a:endParaRPr lang="ru-RU" altLang="ru-RU" smtClean="0">
              <a:solidFill>
                <a:prstClr val="black"/>
              </a:solidFill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3015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1600" dirty="0" smtClean="0"/>
              <a:t>Во исполнение Протокола совещания с участием Председателя Правления ООО «УК РОСНАНО» А.Б. Чубайса и Президента Республики Башкортостан Р.З. </a:t>
            </a:r>
            <a:r>
              <a:rPr lang="ru-RU" sz="1600" dirty="0" err="1" smtClean="0"/>
              <a:t>Хамитова</a:t>
            </a:r>
            <a:r>
              <a:rPr lang="ru-RU" sz="1600" dirty="0" smtClean="0"/>
              <a:t> от 15.05.2014 № 9/1220 по вопросу стратегии развития Центра позитронно-эмиссионной томографии и </a:t>
            </a:r>
            <a:r>
              <a:rPr lang="ru-RU" sz="1600" dirty="0" err="1" smtClean="0"/>
              <a:t>радиохирургии</a:t>
            </a:r>
            <a:r>
              <a:rPr lang="ru-RU" sz="1600" dirty="0" smtClean="0"/>
              <a:t> (ПЭТ-центр) на территории Республики Башкортостан, ООО «ПЭТ-Технолоджи» с ГБОУ ВПО «Башкирский государственный медицинский университет» подготовили предложения по реализации на территории республики образовательного проекта по подготовке специалистов в области ядерной медицины для медицинских учреждений Российской Федерации, в том числе ПЭТ-центров, реализуемых при участии РОСНАНО. Подготовили и направили соответствующую заявку на финансирование проекта в Фонд инфраструктурных и образовательных программ.</a:t>
            </a:r>
          </a:p>
          <a:p>
            <a:pPr eaLnBrk="1" hangingPunct="1">
              <a:spcBef>
                <a:spcPct val="0"/>
              </a:spcBef>
            </a:pPr>
            <a:r>
              <a:rPr lang="ru-RU" sz="1600" baseline="0" dirty="0" smtClean="0"/>
              <a:t>Образовательная программа была отмечена Е</a:t>
            </a:r>
            <a:r>
              <a:rPr lang="ru-RU" sz="1600" dirty="0" smtClean="0"/>
              <a:t>жегодной премией в сфере медицинского и фармацевтического образования России. Номинация «За лучшую практику учебно-методического сопровождения образовательных программ»</a:t>
            </a:r>
          </a:p>
          <a:p>
            <a:endParaRPr lang="ru-RU" sz="1600" dirty="0" smtClean="0"/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53CFD437-6DE3-40CB-ACA4-3BE6206B2B8C}" type="slidenum">
              <a:rPr lang="ru-RU" smtClean="0"/>
              <a:pPr eaLnBrk="1" hangingPunct="1"/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3841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26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БГМУ обучаются  7 453  студента, работает  3431  сотрудник, профессорско-преподавательский состав  - 995 человек, из них доктора наук 256 человек (25,7 %) кандидаты наук 644 человек (64,6%).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Остепененность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НПС 87,3%. В клинике БГМУ работают более 200 врачей, в клинической стоматологической поликлинике более 40 врачей.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BDC62-4563-4325-B319-E7007CF709D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4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26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Фундаментальные исследования, в рамках рассмотренных структурных блоков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БашГМУ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 2025 должны принести результаты, имеющие потенциал для последующих клинических испытаний и внедрения в клиническую практику и способствовать развитию современных трендов мировой медицинской науки.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845AC-54E9-4794-8672-A6BDA65D0030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2349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845AC-54E9-4794-8672-A6BDA65D0030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95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В научно-исследовательской деятельности Башкирского государственного медицинского университета можно выделить отдельные структурные блоки, в рамках которых осуществляется процесс «</a:t>
            </a:r>
            <a:r>
              <a:rPr lang="ru-RU" sz="1600" dirty="0" err="1" smtClean="0"/>
              <a:t>вертикализации</a:t>
            </a:r>
            <a:r>
              <a:rPr lang="ru-RU" sz="1600" dirty="0" smtClean="0"/>
              <a:t>» - процесса перехода фундаментальной научной разработки в практические результаты - конечные продукты, которые востребованы практическим здравоохранением.  Таковыми блоками являются:</a:t>
            </a:r>
          </a:p>
          <a:p>
            <a:r>
              <a:rPr lang="ru-RU" sz="1600" dirty="0" smtClean="0"/>
              <a:t>-Изыскания в области фармакологии, фармации. Разработка и внедрение новых лекарственных средств</a:t>
            </a:r>
          </a:p>
          <a:p>
            <a:r>
              <a:rPr lang="ru-RU" sz="1600" dirty="0" smtClean="0"/>
              <a:t>-Медицинская микробиология, иммунология и биотехнология: разработка новых диагностических тест-систем</a:t>
            </a:r>
          </a:p>
          <a:p>
            <a:r>
              <a:rPr lang="ru-RU" sz="1600" dirty="0" smtClean="0"/>
              <a:t>- Персонализированная медицина: </a:t>
            </a:r>
            <a:r>
              <a:rPr lang="ru-RU" sz="1600" dirty="0" err="1" smtClean="0"/>
              <a:t>геномика</a:t>
            </a:r>
            <a:r>
              <a:rPr lang="ru-RU" sz="1600" dirty="0" smtClean="0"/>
              <a:t>, </a:t>
            </a:r>
            <a:r>
              <a:rPr lang="ru-RU" sz="1600" dirty="0" err="1" smtClean="0"/>
              <a:t>протеомика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- Разработка и сертификация нового оборудования, материалов</a:t>
            </a:r>
          </a:p>
          <a:p>
            <a:endParaRPr lang="ru-RU" sz="1600" dirty="0" smtClean="0"/>
          </a:p>
          <a:p>
            <a:r>
              <a:rPr lang="ru-RU" sz="1600" dirty="0" smtClean="0"/>
              <a:t>Структурные блоки </a:t>
            </a:r>
            <a:r>
              <a:rPr lang="ru-RU" sz="1600" dirty="0" err="1" smtClean="0"/>
              <a:t>согл</a:t>
            </a:r>
            <a:r>
              <a:rPr lang="ru-RU" sz="1600" dirty="0" smtClean="0"/>
              <a:t>. направлениям фундаментальных исследований Программы фундаментальных научных исследований государственных академий наук на 2013 - 2020 годы.</a:t>
            </a:r>
          </a:p>
          <a:p>
            <a:r>
              <a:rPr lang="ru-RU" sz="1600" dirty="0" smtClean="0"/>
              <a:t>1. Фундаментальные физико-химические исследования механизмов физиологических процессов и создание на их основе фармакологических веществ и лекарственных форм для лечения и профилактики социально значимых заболеваний. 2. Биотехнология. 3. Молекулярная генетика, механизмы реализации генетической информации, биоинженерия 4. Научные основы и применения информационных технологий в медицине. </a:t>
            </a:r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2AF02018-B6FA-49DF-A8F5-73957B4782D3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8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Важным направлением в БГМУ, сформированным в рамках государственной программы «Развитие фармацевтической и медицинской промышленности на период до 2025 года» с целью </a:t>
            </a:r>
            <a:r>
              <a:rPr lang="ru-RU" sz="1600" dirty="0" err="1" smtClean="0"/>
              <a:t>импортозамещения</a:t>
            </a:r>
            <a:r>
              <a:rPr lang="ru-RU" sz="1600" dirty="0" smtClean="0"/>
              <a:t> и лекарственной безопасности страны, является создание и целенаправленный синтез фармакологических субстанций и новых молекул для отечественных лекарств, а также проведение доклинических исследований.</a:t>
            </a:r>
          </a:p>
          <a:p>
            <a:endParaRPr lang="ru-RU" dirty="0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7DAB80E3-D02C-4730-AA74-805FA188B492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5662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В настоящее время во всем мире огромное внимание уделяется проблеме создания новых лекарственных препаратов. В среднем на разработку нового лекарственного средства со стадии изыскания до полного одобрения необходимо потратить более 20 лет.</a:t>
            </a:r>
          </a:p>
          <a:p>
            <a:endParaRPr lang="ru-RU" sz="1600" dirty="0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BF7FAA5E-7549-4556-B991-D1F970A2D408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3454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Изыскание новых лекарственных средств осуществляется совместными усилиями многих отраслей науки, при этом основная роль принадлежит специалистам в области фармакологии, химии, фармации.</a:t>
            </a:r>
          </a:p>
          <a:p>
            <a:r>
              <a:rPr lang="ru-RU" dirty="0"/>
              <a:t>Идейным руководителем создания ряда новых лекарственных средств стала доктор медицинских наук, профессор, заслуженный деятель науки РФ и РБ, лауреат Государственной премии России профессор Дина Наумовна Лазарева.</a:t>
            </a:r>
          </a:p>
          <a:p>
            <a:r>
              <a:rPr lang="ru-RU" dirty="0" smtClean="0"/>
              <a:t>Результатом многолетней работы сотрудников государственного медицинского университета совместно с институтом органической химии РАН и явилось создание иммуностимулирующего средства «</a:t>
            </a:r>
            <a:r>
              <a:rPr lang="ru-RU" dirty="0" err="1" smtClean="0"/>
              <a:t>Оксиметилурацила</a:t>
            </a:r>
            <a:r>
              <a:rPr lang="ru-RU" dirty="0" smtClean="0"/>
              <a:t>», получившего разрешение Министерства здравоохранения РФ к медицинскому применению. В создании этого препарата самое активное участие принимали профессора БГМУ (Лазарева Д.Н., Алехин Е.К., В.А. Мышкин, В.В. </a:t>
            </a:r>
            <a:r>
              <a:rPr lang="ru-RU" dirty="0" err="1" smtClean="0"/>
              <a:t>Плечев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Весьма результативным оказался цикл работ совместно с учеными Уфимского научного центра РАН, по химии и фармакологии синтетических аналогов простагландинов, удостоенных Государственной премии Российской Федерации. А созданные на их основе препараты «</a:t>
            </a:r>
            <a:r>
              <a:rPr lang="ru-RU" dirty="0" err="1" smtClean="0"/>
              <a:t>Эстуфалан</a:t>
            </a:r>
            <a:r>
              <a:rPr lang="ru-RU" dirty="0" smtClean="0"/>
              <a:t>» и «</a:t>
            </a:r>
            <a:r>
              <a:rPr lang="ru-RU" dirty="0" err="1" smtClean="0"/>
              <a:t>Клатрапластин</a:t>
            </a:r>
            <a:r>
              <a:rPr lang="ru-RU" dirty="0" smtClean="0"/>
              <a:t>» заняли свою нишу в ветеринарии. Создана антимикробная клеевая композиция «</a:t>
            </a:r>
            <a:r>
              <a:rPr lang="ru-RU" dirty="0" err="1" smtClean="0"/>
              <a:t>Сульфокрилат</a:t>
            </a:r>
            <a:r>
              <a:rPr lang="ru-RU" dirty="0" smtClean="0"/>
              <a:t>» и «</a:t>
            </a:r>
            <a:r>
              <a:rPr lang="ru-RU" dirty="0" err="1" smtClean="0"/>
              <a:t>Силакрилат</a:t>
            </a:r>
            <a:r>
              <a:rPr lang="ru-RU" dirty="0" smtClean="0"/>
              <a:t>» для склеивания мягких тканей живого организма и антибактериальной хирургический шовный материал на его основе, которые внедрены в медицинскую практику (авторы В.В. </a:t>
            </a:r>
            <a:r>
              <a:rPr lang="ru-RU" dirty="0" err="1" smtClean="0"/>
              <a:t>Плечев</a:t>
            </a:r>
            <a:r>
              <a:rPr lang="ru-RU" dirty="0" smtClean="0"/>
              <a:t>, Г.В. </a:t>
            </a:r>
            <a:r>
              <a:rPr lang="ru-RU" dirty="0" err="1" smtClean="0"/>
              <a:t>Леплянин</a:t>
            </a:r>
            <a:r>
              <a:rPr lang="ru-RU" dirty="0" smtClean="0"/>
              <a:t>, А.И. Воробьева. И.А. </a:t>
            </a:r>
            <a:r>
              <a:rPr lang="ru-RU" dirty="0" err="1" smtClean="0"/>
              <a:t>Гайлюнас</a:t>
            </a:r>
            <a:r>
              <a:rPr lang="ru-RU" dirty="0" smtClean="0"/>
              <a:t>). Были созданы на новой полимерной основе нити с антибиотиком, применяемые в оперативной гастроэнтерологии. </a:t>
            </a:r>
          </a:p>
          <a:p>
            <a:r>
              <a:rPr lang="ru-RU" dirty="0" smtClean="0"/>
              <a:t>Выполнен цикл работ, доказавших выраженную фармакологическую активность производных </a:t>
            </a:r>
            <a:r>
              <a:rPr lang="ru-RU" dirty="0" err="1" smtClean="0"/>
              <a:t>сульфалена</a:t>
            </a:r>
            <a:r>
              <a:rPr lang="ru-RU" dirty="0" smtClean="0"/>
              <a:t>. </a:t>
            </a:r>
          </a:p>
          <a:p>
            <a:r>
              <a:rPr lang="ru-RU" dirty="0"/>
              <a:t>Профессор Х.М. Насыров – один из разработчиков ряда препаратов: «</a:t>
            </a:r>
            <a:r>
              <a:rPr lang="ru-RU" dirty="0" err="1"/>
              <a:t>Каратолин</a:t>
            </a:r>
            <a:r>
              <a:rPr lang="ru-RU" dirty="0"/>
              <a:t>» – средство для профилактики и лечения лучевых повреждений кожи, «</a:t>
            </a:r>
            <a:r>
              <a:rPr lang="ru-RU" dirty="0" err="1"/>
              <a:t>Ниглизин</a:t>
            </a:r>
            <a:r>
              <a:rPr lang="ru-RU" dirty="0"/>
              <a:t>» – новое противовоспалительное средство, «</a:t>
            </a:r>
            <a:r>
              <a:rPr lang="ru-RU" dirty="0" err="1"/>
              <a:t>Эраконд</a:t>
            </a:r>
            <a:r>
              <a:rPr lang="ru-RU" dirty="0"/>
              <a:t>» – </a:t>
            </a:r>
            <a:r>
              <a:rPr lang="ru-RU" dirty="0" err="1"/>
              <a:t>гепатопротектор</a:t>
            </a:r>
            <a:r>
              <a:rPr lang="ru-RU" dirty="0"/>
              <a:t>, обладающий </a:t>
            </a:r>
            <a:r>
              <a:rPr lang="ru-RU" dirty="0" err="1"/>
              <a:t>противоязвенным</a:t>
            </a:r>
            <a:r>
              <a:rPr lang="ru-RU" dirty="0"/>
              <a:t> и противовоспалительным действием, «Масло </a:t>
            </a:r>
            <a:r>
              <a:rPr lang="ru-RU" dirty="0" err="1"/>
              <a:t>прополисное</a:t>
            </a:r>
            <a:r>
              <a:rPr lang="ru-RU" dirty="0"/>
              <a:t>», «</a:t>
            </a:r>
            <a:r>
              <a:rPr lang="ru-RU" dirty="0" err="1"/>
              <a:t>Димефосфон</a:t>
            </a:r>
            <a:r>
              <a:rPr lang="ru-RU" dirty="0"/>
              <a:t>» – радиопротектор, «</a:t>
            </a:r>
            <a:r>
              <a:rPr lang="ru-RU" dirty="0" err="1"/>
              <a:t>Базуран</a:t>
            </a:r>
            <a:r>
              <a:rPr lang="ru-RU" dirty="0"/>
              <a:t>» – противогрибковое средство, сбор лекарственных растений «</a:t>
            </a:r>
            <a:r>
              <a:rPr lang="ru-RU" dirty="0" err="1"/>
              <a:t>Гепафит</a:t>
            </a:r>
            <a:r>
              <a:rPr lang="ru-RU" dirty="0"/>
              <a:t>», обладающий </a:t>
            </a:r>
            <a:r>
              <a:rPr lang="ru-RU" dirty="0" err="1"/>
              <a:t>гепатопротекторным</a:t>
            </a:r>
            <a:r>
              <a:rPr lang="ru-RU" dirty="0"/>
              <a:t>, желчегонным и противовоспалительным </a:t>
            </a:r>
            <a:r>
              <a:rPr lang="ru-RU" dirty="0" err="1"/>
              <a:t>действиями.</a:t>
            </a:r>
            <a:r>
              <a:rPr lang="ru-RU" dirty="0" err="1" smtClean="0"/>
              <a:t>Результатом</a:t>
            </a:r>
            <a:r>
              <a:rPr lang="ru-RU" dirty="0" smtClean="0"/>
              <a:t> этих работ явилось создание таких противовоспалительных препаратов как </a:t>
            </a:r>
            <a:r>
              <a:rPr lang="ru-RU" dirty="0" err="1" smtClean="0"/>
              <a:t>доксилан</a:t>
            </a:r>
            <a:r>
              <a:rPr lang="ru-RU" dirty="0" smtClean="0"/>
              <a:t>, </a:t>
            </a:r>
            <a:r>
              <a:rPr lang="ru-RU" dirty="0" err="1" smtClean="0"/>
              <a:t>бисульфамин</a:t>
            </a:r>
            <a:r>
              <a:rPr lang="ru-RU" dirty="0" smtClean="0"/>
              <a:t> и </a:t>
            </a:r>
            <a:r>
              <a:rPr lang="ru-RU" dirty="0" err="1" smtClean="0"/>
              <a:t>метилан</a:t>
            </a:r>
            <a:r>
              <a:rPr lang="ru-RU" dirty="0" smtClean="0"/>
              <a:t>, не вызывающих </a:t>
            </a:r>
            <a:r>
              <a:rPr lang="ru-RU" dirty="0" err="1" smtClean="0"/>
              <a:t>гастротоксического</a:t>
            </a:r>
            <a:r>
              <a:rPr lang="ru-RU" dirty="0" smtClean="0"/>
              <a:t> эффекта. За прошедшее время получено 175 авторских свидетельств, 12 патентов.</a:t>
            </a:r>
          </a:p>
          <a:p>
            <a:endParaRPr lang="ru-RU" dirty="0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9CA2A9D-CB6F-496F-9919-70C49B869914}" type="slidenum">
              <a:rPr lang="ru-RU" altLang="ru-RU" smtClean="0">
                <a:solidFill>
                  <a:prstClr val="black"/>
                </a:solidFill>
              </a:rPr>
              <a:pPr eaLnBrk="1" hangingPunct="1"/>
              <a:t>6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5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600" dirty="0" smtClean="0"/>
              <a:t>Одним из приоритетных направлений БГМУ является синтез новых производных на основе </a:t>
            </a:r>
            <a:r>
              <a:rPr lang="ru-RU" sz="1600" dirty="0" err="1" smtClean="0"/>
              <a:t>тиетанов</a:t>
            </a:r>
            <a:r>
              <a:rPr lang="ru-RU" sz="1600" dirty="0" smtClean="0"/>
              <a:t>. В результате многолетних исследований путем многостадийного синтеза сотрудниками</a:t>
            </a:r>
            <a:r>
              <a:rPr lang="ru-RU" sz="1600" baseline="0" dirty="0" smtClean="0"/>
              <a:t> университета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</a:rPr>
              <a:t>(Ф.А.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</a:rPr>
              <a:t>Халиуллин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</a:rPr>
              <a:t>, Е.Э. Клен, С.А. Мещерякова, В.А. Катаев, Л.А. Валеева)  </a:t>
            </a:r>
            <a:r>
              <a:rPr lang="ru-RU" sz="1600" dirty="0" smtClean="0"/>
              <a:t>получено более 1000 новых соединений из классов: </a:t>
            </a:r>
            <a:r>
              <a:rPr lang="ru-RU" sz="1600" dirty="0" err="1" smtClean="0"/>
              <a:t>тиетанилазолов</a:t>
            </a:r>
            <a:r>
              <a:rPr lang="ru-RU" sz="1600" dirty="0" smtClean="0"/>
              <a:t> (1-3), </a:t>
            </a:r>
            <a:r>
              <a:rPr lang="ru-RU" sz="1600" dirty="0" err="1" smtClean="0"/>
              <a:t>дигидротиазолоазолов</a:t>
            </a:r>
            <a:r>
              <a:rPr lang="ru-RU" sz="1600" dirty="0" smtClean="0"/>
              <a:t> (4) в основе которых лежат </a:t>
            </a:r>
            <a:r>
              <a:rPr lang="ru-RU" sz="1600" dirty="0" err="1" smtClean="0"/>
              <a:t>ксантины</a:t>
            </a:r>
            <a:r>
              <a:rPr lang="ru-RU" sz="1600" dirty="0" smtClean="0"/>
              <a:t>, имидазолы, </a:t>
            </a:r>
            <a:r>
              <a:rPr lang="ru-RU" sz="1600" dirty="0" err="1" smtClean="0"/>
              <a:t>триазолы</a:t>
            </a:r>
            <a:r>
              <a:rPr lang="ru-RU" sz="1600" dirty="0" smtClean="0"/>
              <a:t>. В рамках выполнения государственного задания ведется поиск новых «</a:t>
            </a:r>
            <a:r>
              <a:rPr lang="ru-RU" sz="1600" dirty="0" err="1" smtClean="0"/>
              <a:t>drug</a:t>
            </a:r>
            <a:r>
              <a:rPr lang="ru-RU" sz="1600" dirty="0" smtClean="0"/>
              <a:t> </a:t>
            </a:r>
            <a:r>
              <a:rPr lang="ru-RU" sz="1600" dirty="0" err="1" smtClean="0"/>
              <a:t>candidates</a:t>
            </a:r>
            <a:r>
              <a:rPr lang="ru-RU" sz="1600" dirty="0" smtClean="0"/>
              <a:t>» в ряду </a:t>
            </a:r>
            <a:r>
              <a:rPr lang="ru-RU" sz="1600" dirty="0" err="1" smtClean="0"/>
              <a:t>тиетанов</a:t>
            </a:r>
            <a:r>
              <a:rPr lang="ru-RU" sz="1600" dirty="0" smtClean="0"/>
              <a:t> для лечения психических расстройств». Необходимо отметить, что разработка оригинальных отечественных психотропных средств является основой национальной безопасности России. </a:t>
            </a:r>
            <a:r>
              <a:rPr lang="ru-RU" sz="1600" dirty="0" err="1" smtClean="0"/>
              <a:t>Тиетаны</a:t>
            </a:r>
            <a:r>
              <a:rPr lang="ru-RU" sz="1600" dirty="0" smtClean="0"/>
              <a:t> - один из перспективных классов биологически активных веществ, химия которых мало исследована. В клинической практике производные </a:t>
            </a:r>
            <a:r>
              <a:rPr lang="ru-RU" sz="1600" dirty="0" err="1" smtClean="0"/>
              <a:t>тиетана</a:t>
            </a:r>
            <a:r>
              <a:rPr lang="ru-RU" sz="1600" dirty="0" smtClean="0"/>
              <a:t> до сих пор не применяются. В то же время собственные многолетние исследования по синтезу и изучению биологической активности этого класса дают основание утверждать, что производные </a:t>
            </a:r>
            <a:r>
              <a:rPr lang="ru-RU" sz="1600" dirty="0" err="1" smtClean="0"/>
              <a:t>тиетана</a:t>
            </a:r>
            <a:r>
              <a:rPr lang="ru-RU" sz="1600" dirty="0" smtClean="0"/>
              <a:t> перспективны для создания на их основе «</a:t>
            </a:r>
            <a:r>
              <a:rPr lang="ru-RU" sz="1600" dirty="0" err="1" smtClean="0"/>
              <a:t>firstinclass</a:t>
            </a:r>
            <a:r>
              <a:rPr lang="ru-RU" sz="1600" dirty="0" smtClean="0"/>
              <a:t>» драг-кандидатов для лечения депрессивных расстройств.</a:t>
            </a:r>
          </a:p>
          <a:p>
            <a:pPr algn="just"/>
            <a:r>
              <a:rPr lang="ru-RU" sz="1600" dirty="0" smtClean="0"/>
              <a:t>Успешно проводится синтез и изучение психотропной активности наработанных образцов 10 молекул-лидеров, с определением их токсикологической характеристики, проведения сравнительного анализа их </a:t>
            </a:r>
            <a:r>
              <a:rPr lang="ru-RU" sz="1600" dirty="0" err="1" smtClean="0"/>
              <a:t>фармако</a:t>
            </a:r>
            <a:r>
              <a:rPr lang="ru-RU" sz="1600" dirty="0" smtClean="0"/>
              <a:t>-токсикологической активности. В настоящее время синтезированы 3 наиболее безопасных и активных соединения для дальнейших углубленных фармакологических исследований. Эти исследования предполагают определения комплексной биологической активности (</a:t>
            </a:r>
            <a:r>
              <a:rPr lang="ru-RU" sz="1600" dirty="0" err="1" smtClean="0"/>
              <a:t>кардитоническая</a:t>
            </a:r>
            <a:r>
              <a:rPr lang="ru-RU" sz="1600" dirty="0" smtClean="0"/>
              <a:t>, ранозаживляющая, противовоспалительная и др.)</a:t>
            </a:r>
          </a:p>
          <a:p>
            <a:endParaRPr lang="ru-RU" sz="1600" dirty="0" smtClean="0"/>
          </a:p>
          <a:p>
            <a:endParaRPr lang="ru-RU" dirty="0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7602205C-547A-4FBA-B7F5-797F8ADD9750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9373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1400" dirty="0" smtClean="0"/>
              <a:t>За годы совместной деятельности БГМУ и института Химии УНЦ РАН сделано немало значимых открытий. 11- </a:t>
            </a:r>
            <a:r>
              <a:rPr lang="ru-RU" sz="1400" dirty="0" err="1" smtClean="0"/>
              <a:t>дезоксимизопростол</a:t>
            </a:r>
            <a:r>
              <a:rPr lang="ru-RU" sz="1400" dirty="0" smtClean="0"/>
              <a:t> - это перспективное соединение, которое в будущем может заменить такой дорогостоящий препарат как «</a:t>
            </a:r>
            <a:r>
              <a:rPr lang="ru-RU" sz="1400" dirty="0" err="1" smtClean="0"/>
              <a:t>Мизопростол</a:t>
            </a:r>
            <a:r>
              <a:rPr lang="ru-RU" sz="1400" dirty="0" smtClean="0"/>
              <a:t>», что открывает реальную перспективу его применения в практической медицине, в частности для родовспоможения в качестве альтернативы хирургическому прерыванию беременности на различных сроках. Непосредственное участие в Цикле работ по изучению фармакологических свойств </a:t>
            </a:r>
          </a:p>
          <a:p>
            <a:pPr>
              <a:defRPr/>
            </a:pPr>
            <a:r>
              <a:rPr lang="ru-RU" sz="1400" dirty="0" smtClean="0"/>
              <a:t>11-дезоксимизопростола принимал проф. кафедры фармакологии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Заслуженный деятель науки РФ и РБ,  профессор, д.м.н. Ф.С.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Зарудий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/>
          </a:p>
          <a:p>
            <a:pPr>
              <a:defRPr/>
            </a:pPr>
            <a:r>
              <a:rPr lang="ru-RU" sz="1400" dirty="0" smtClean="0"/>
              <a:t>В настоящее время для прерывания маточной беременности на ранних сроках во всем мире используется «</a:t>
            </a:r>
            <a:r>
              <a:rPr lang="ru-RU" sz="1400" dirty="0" err="1" smtClean="0"/>
              <a:t>Мизопростол</a:t>
            </a:r>
            <a:r>
              <a:rPr lang="ru-RU" sz="1400" dirty="0" smtClean="0"/>
              <a:t>» (Китай) (</a:t>
            </a:r>
            <a:r>
              <a:rPr lang="ru-RU" sz="1400" dirty="0" err="1" smtClean="0"/>
              <a:t>миролют</a:t>
            </a:r>
            <a:r>
              <a:rPr lang="ru-RU" sz="1400" dirty="0" smtClean="0"/>
              <a:t>, Обнинск), как самостоятельно, так и в комплексе с </a:t>
            </a:r>
            <a:r>
              <a:rPr lang="ru-RU" sz="1400" dirty="0" err="1" smtClean="0"/>
              <a:t>антипрогестином</a:t>
            </a:r>
            <a:r>
              <a:rPr lang="ru-RU" sz="1400" dirty="0" smtClean="0"/>
              <a:t> («</a:t>
            </a:r>
            <a:r>
              <a:rPr lang="ru-RU" sz="1400" dirty="0" err="1" smtClean="0"/>
              <a:t>Мифепристон</a:t>
            </a:r>
            <a:r>
              <a:rPr lang="ru-RU" sz="1400" dirty="0" smtClean="0"/>
              <a:t>» (Китай), «</a:t>
            </a:r>
            <a:r>
              <a:rPr lang="ru-RU" sz="1400" dirty="0" err="1" smtClean="0"/>
              <a:t>Гинестрил</a:t>
            </a:r>
            <a:r>
              <a:rPr lang="ru-RU" sz="1400" dirty="0" smtClean="0"/>
              <a:t>» (Обнинск)). «Проблемным участком» в бинарном препарате является </a:t>
            </a:r>
            <a:r>
              <a:rPr lang="ru-RU" sz="1400" dirty="0" err="1" smtClean="0"/>
              <a:t>Мизопростол</a:t>
            </a:r>
            <a:r>
              <a:rPr lang="ru-RU" sz="1400" dirty="0" smtClean="0"/>
              <a:t>, синтетически труднодоступный, дорогой и, что крайне важно, нестабильный при хранении. Кроме того </a:t>
            </a:r>
            <a:r>
              <a:rPr lang="ru-RU" sz="1400" dirty="0" err="1" smtClean="0"/>
              <a:t>Мизопростол</a:t>
            </a:r>
            <a:r>
              <a:rPr lang="ru-RU" sz="1400" dirty="0" smtClean="0"/>
              <a:t> имеет ряд побочных эффектов.</a:t>
            </a:r>
          </a:p>
          <a:p>
            <a:pPr>
              <a:defRPr/>
            </a:pPr>
            <a:r>
              <a:rPr lang="ru-RU" sz="1400" dirty="0" smtClean="0"/>
              <a:t>В БГМУ по руководством проф. В.А. Катаева были проведены доклинические исследования фармакологической активности 11-дезоксимизопростола. </a:t>
            </a:r>
          </a:p>
          <a:p>
            <a:pPr>
              <a:defRPr/>
            </a:pPr>
            <a:r>
              <a:rPr lang="ru-RU" sz="1400" dirty="0" smtClean="0"/>
              <a:t>- 11-дезоксимизопростол, аналог </a:t>
            </a:r>
            <a:r>
              <a:rPr lang="ru-RU" sz="1400" dirty="0" err="1" smtClean="0"/>
              <a:t>Мизопростола</a:t>
            </a:r>
            <a:r>
              <a:rPr lang="ru-RU" sz="1400" dirty="0" smtClean="0"/>
              <a:t>, проявляет: </a:t>
            </a:r>
          </a:p>
          <a:p>
            <a:pPr>
              <a:defRPr/>
            </a:pPr>
            <a:r>
              <a:rPr lang="ru-RU" sz="1400" dirty="0" smtClean="0"/>
              <a:t> - </a:t>
            </a:r>
            <a:r>
              <a:rPr lang="ru-RU" sz="1400" dirty="0" err="1" smtClean="0"/>
              <a:t>противоязвенное</a:t>
            </a:r>
            <a:r>
              <a:rPr lang="ru-RU" sz="1400" dirty="0" smtClean="0"/>
              <a:t>, </a:t>
            </a:r>
          </a:p>
          <a:p>
            <a:pPr>
              <a:defRPr/>
            </a:pPr>
            <a:r>
              <a:rPr lang="ru-RU" sz="1400" dirty="0" smtClean="0"/>
              <a:t>- противовоспалительное, </a:t>
            </a:r>
          </a:p>
          <a:p>
            <a:pPr>
              <a:defRPr/>
            </a:pPr>
            <a:r>
              <a:rPr lang="ru-RU" sz="1400" dirty="0" smtClean="0"/>
              <a:t>- </a:t>
            </a:r>
            <a:r>
              <a:rPr lang="ru-RU" sz="1400" dirty="0" err="1" smtClean="0"/>
              <a:t>антиагрегационное</a:t>
            </a:r>
            <a:r>
              <a:rPr lang="ru-RU" sz="1400" dirty="0" smtClean="0"/>
              <a:t>,</a:t>
            </a:r>
          </a:p>
          <a:p>
            <a:pPr>
              <a:defRPr/>
            </a:pPr>
            <a:r>
              <a:rPr lang="ru-RU" sz="1400" dirty="0" smtClean="0"/>
              <a:t>- </a:t>
            </a:r>
            <a:r>
              <a:rPr lang="ru-RU" sz="1400" dirty="0" err="1" smtClean="0"/>
              <a:t>утеротоническое</a:t>
            </a:r>
            <a:r>
              <a:rPr lang="ru-RU" sz="1400" dirty="0" smtClean="0"/>
              <a:t> действие (</a:t>
            </a:r>
            <a:r>
              <a:rPr lang="ru-RU" sz="1400" dirty="0" err="1" smtClean="0"/>
              <a:t>утеротоники</a:t>
            </a:r>
            <a:r>
              <a:rPr lang="ru-RU" sz="1400" dirty="0" smtClean="0"/>
              <a:t>) — лекарственные препараты, повышающие тонус и сократительную активность </a:t>
            </a:r>
            <a:r>
              <a:rPr lang="ru-RU" sz="1400" dirty="0" err="1" smtClean="0"/>
              <a:t>миометрия</a:t>
            </a:r>
            <a:r>
              <a:rPr lang="ru-RU" sz="1400" dirty="0" smtClean="0"/>
              <a:t>; применяют при маточных кровотечениях, для стимуляции родовой деятельности, ускорения инволюции матки в послеродовом периоде и активации молочных желез.</a:t>
            </a:r>
          </a:p>
          <a:p>
            <a:pPr>
              <a:defRPr/>
            </a:pPr>
            <a:r>
              <a:rPr lang="ru-RU" sz="1400" dirty="0" smtClean="0"/>
              <a:t>11-дезоксимизопростол оказался в два раза менее токсичным чем </a:t>
            </a:r>
            <a:r>
              <a:rPr lang="ru-RU" sz="1400" dirty="0" err="1" smtClean="0"/>
              <a:t>мизопростол</a:t>
            </a:r>
            <a:r>
              <a:rPr lang="ru-RU" sz="1400" dirty="0" smtClean="0"/>
              <a:t>.</a:t>
            </a:r>
          </a:p>
          <a:p>
            <a:pPr>
              <a:defRPr/>
            </a:pPr>
            <a:r>
              <a:rPr lang="ru-RU" sz="1400" dirty="0" smtClean="0"/>
              <a:t>В комбинации с </a:t>
            </a:r>
            <a:r>
              <a:rPr lang="ru-RU" sz="1400" dirty="0" err="1" smtClean="0"/>
              <a:t>мифепрестоном</a:t>
            </a:r>
            <a:r>
              <a:rPr lang="ru-RU" sz="1400" dirty="0" smtClean="0"/>
              <a:t> 11-дезоксимизопростол обладал выраженной специфической активностью.</a:t>
            </a:r>
          </a:p>
          <a:p>
            <a:pPr>
              <a:defRPr/>
            </a:pPr>
            <a:r>
              <a:rPr lang="ru-RU" sz="1400" dirty="0" smtClean="0"/>
              <a:t>Разработана </a:t>
            </a:r>
            <a:r>
              <a:rPr lang="ru-RU" sz="1400" dirty="0" err="1" smtClean="0"/>
              <a:t>таблетированная</a:t>
            </a:r>
            <a:r>
              <a:rPr lang="ru-RU" sz="1400" dirty="0" smtClean="0"/>
              <a:t> лекарственная форма 11-дезоксимизопростола, которая по своим фармакокинетическим свойствам близка к его субстанции. Относительная </a:t>
            </a:r>
            <a:r>
              <a:rPr lang="ru-RU" sz="1400" dirty="0" err="1" smtClean="0"/>
              <a:t>биодоступность</a:t>
            </a:r>
            <a:r>
              <a:rPr lang="ru-RU" sz="1400" dirty="0" smtClean="0"/>
              <a:t> составляет 83,17%</a:t>
            </a:r>
          </a:p>
          <a:p>
            <a:pPr>
              <a:defRPr/>
            </a:pPr>
            <a:r>
              <a:rPr lang="ru-RU" sz="1400" dirty="0" smtClean="0"/>
              <a:t>В настоящее время в БГМУ ведутся доклинические исследования перспективного кандидата в лекарственное средство для кардиологии. Новое лекарственное средство «</a:t>
            </a:r>
            <a:r>
              <a:rPr lang="ru-RU" sz="1400" dirty="0" err="1" smtClean="0"/>
              <a:t>Глиалин</a:t>
            </a:r>
            <a:r>
              <a:rPr lang="ru-RU" sz="1400" dirty="0" smtClean="0"/>
              <a:t>» (комплекс </a:t>
            </a:r>
            <a:r>
              <a:rPr lang="ru-RU" sz="1400" dirty="0" err="1" smtClean="0"/>
              <a:t>лаппаконитина</a:t>
            </a:r>
            <a:r>
              <a:rPr lang="ru-RU" sz="1400" dirty="0" smtClean="0"/>
              <a:t> с </a:t>
            </a:r>
            <a:r>
              <a:rPr lang="ru-RU" sz="1400" dirty="0" err="1" smtClean="0"/>
              <a:t>глицирризиновой</a:t>
            </a:r>
            <a:r>
              <a:rPr lang="ru-RU" sz="1400" dirty="0" smtClean="0"/>
              <a:t> кислотой в молярном соотношении 1:4) для лечения различных форм нарушения ритма сердца отмечен Золотой медалью («</a:t>
            </a:r>
            <a:r>
              <a:rPr lang="en-US" sz="1400" dirty="0" smtClean="0"/>
              <a:t>Innovations for investments to the future</a:t>
            </a:r>
            <a:r>
              <a:rPr lang="ru-RU" sz="1400" dirty="0" smtClean="0"/>
              <a:t>»). </a:t>
            </a:r>
          </a:p>
          <a:p>
            <a:pPr>
              <a:defRPr/>
            </a:pPr>
            <a:r>
              <a:rPr lang="ru-RU" sz="1400" dirty="0" smtClean="0"/>
              <a:t>Заключен Государственный контракт № 14.N08.11.0068 на выполнение прикладных научных исследований и экспериментальных разработок «Доклинические исследования антиаритмического лекарственного средства на основе </a:t>
            </a:r>
            <a:r>
              <a:rPr lang="ru-RU" sz="1400" dirty="0" err="1" smtClean="0"/>
              <a:t>алколоида</a:t>
            </a:r>
            <a:r>
              <a:rPr lang="ru-RU" sz="1400" dirty="0" smtClean="0"/>
              <a:t> </a:t>
            </a:r>
            <a:r>
              <a:rPr lang="ru-RU" sz="1400" dirty="0" err="1" smtClean="0"/>
              <a:t>лаппаконитина</a:t>
            </a:r>
            <a:r>
              <a:rPr lang="ru-RU" sz="1400" dirty="0" smtClean="0"/>
              <a:t>». </a:t>
            </a:r>
          </a:p>
          <a:p>
            <a:pPr>
              <a:defRPr/>
            </a:pPr>
            <a:r>
              <a:rPr lang="ru-RU" sz="1400" dirty="0" smtClean="0"/>
              <a:t>Исследуются:</a:t>
            </a:r>
          </a:p>
          <a:p>
            <a:pPr>
              <a:defRPr/>
            </a:pPr>
            <a:r>
              <a:rPr lang="ru-RU" sz="1400" dirty="0" smtClean="0"/>
              <a:t>- Антиаритмические свойства </a:t>
            </a:r>
            <a:r>
              <a:rPr lang="ru-RU" sz="1400" dirty="0" err="1" smtClean="0"/>
              <a:t>in</a:t>
            </a:r>
            <a:r>
              <a:rPr lang="ru-RU" sz="1400" dirty="0" smtClean="0"/>
              <a:t> </a:t>
            </a:r>
            <a:r>
              <a:rPr lang="ru-RU" sz="1400" dirty="0" err="1" smtClean="0"/>
              <a:t>vitro</a:t>
            </a:r>
            <a:r>
              <a:rPr lang="ru-RU" sz="1400" dirty="0" smtClean="0"/>
              <a:t> ЛС и ФС</a:t>
            </a:r>
          </a:p>
          <a:p>
            <a:pPr>
              <a:defRPr/>
            </a:pPr>
            <a:r>
              <a:rPr lang="ru-RU" sz="1400" dirty="0" smtClean="0"/>
              <a:t>- Острая токсичность ЛС и ФС. </a:t>
            </a:r>
          </a:p>
          <a:p>
            <a:pPr>
              <a:defRPr/>
            </a:pPr>
            <a:r>
              <a:rPr lang="ru-RU" sz="1400" dirty="0" smtClean="0"/>
              <a:t>- Хроническая токсичность ЛС и ФС. </a:t>
            </a:r>
          </a:p>
          <a:p>
            <a:pPr>
              <a:defRPr/>
            </a:pPr>
            <a:r>
              <a:rPr lang="ru-RU" sz="1400" dirty="0" smtClean="0"/>
              <a:t>- Поиск оптимальной дозы ФС и ЛС.</a:t>
            </a:r>
          </a:p>
          <a:p>
            <a:pPr>
              <a:defRPr/>
            </a:pPr>
            <a:r>
              <a:rPr lang="ru-RU" sz="1400" dirty="0" smtClean="0"/>
              <a:t>- Разработка ОПР ФС и ЛС.</a:t>
            </a:r>
          </a:p>
          <a:p>
            <a:pPr>
              <a:defRPr/>
            </a:pPr>
            <a:r>
              <a:rPr lang="ru-RU" sz="1400" dirty="0" smtClean="0"/>
              <a:t>- Разработка состава ЛС.</a:t>
            </a:r>
          </a:p>
          <a:p>
            <a:pPr marL="171362" indent="-171362">
              <a:buFontTx/>
              <a:buChar char="-"/>
              <a:defRPr/>
            </a:pPr>
            <a:r>
              <a:rPr lang="ru-RU" sz="1400" dirty="0" err="1" smtClean="0"/>
              <a:t>Фармакокинетика</a:t>
            </a:r>
            <a:endParaRPr lang="ru-RU" sz="1400" dirty="0" smtClean="0"/>
          </a:p>
          <a:p>
            <a:pPr marL="171362" indent="-171362">
              <a:buFontTx/>
              <a:buChar char="-"/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/>
          </a:p>
        </p:txBody>
      </p:sp>
      <p:sp>
        <p:nvSpPr>
          <p:cNvPr id="655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564" indent="-28560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407" indent="-22848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9370" indent="-22848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6334" indent="-22848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3296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0258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7223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4184" indent="-2284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F9F81754-1922-4965-B8E0-67F96EB39092}" type="slidenum">
              <a:rPr lang="ru-RU" altLang="ru-RU" smtClean="0">
                <a:solidFill>
                  <a:srgbClr val="000000"/>
                </a:solidFill>
              </a:rPr>
              <a:pPr/>
              <a:t>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37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845AC-54E9-4794-8672-A6BDA65D0030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40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6F44-6C3A-429E-8598-806D159FDEAE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043E-24B3-41D3-8F4A-ED58AC54CA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09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55A5-F054-475B-A6D8-8EB42B6BB13E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87C2-78FF-44C3-AD71-9369355A2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896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C4CC4-6D8D-42D8-A489-05589A3032CE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53996-AF40-438D-AE9D-1A4FDA1F49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7866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1DA0-49A4-431A-8E73-C089BD98B2B7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50651-7BFD-46F3-AB5A-311CB05C52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240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8065A-F54B-4D57-8E9F-7EC538ACC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4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701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5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798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228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594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1883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BBD3-9379-4BC8-B44F-3A832F325090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85427-A5FE-47BD-A360-8DF40989E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00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33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885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161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227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292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580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34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63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827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51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1D736-6510-4DB6-9202-A535C43A7691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CCFE5-FB31-4833-9F42-336013AAC6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887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895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470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714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4883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624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00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374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342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414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8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19882-D9E5-4C87-A6C7-5D3EFBFBC7B7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A412-06FC-4D74-A044-9D66F60483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3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977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819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092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86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E333D-3F32-47B6-A0EC-339777E2664C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7FDEE-D395-45CF-A480-0C7E18F28A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55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FAE77-5774-497C-8B86-1E0E5A746C84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14A85-2F98-405C-9F44-949F9293F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21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CAFB0-B9C7-40A2-9EA2-9A2BC9663945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A4FB0-6868-4B9C-8176-E461D9FD1F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05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9F693-035D-4BD1-8B4B-AAEFEDB8F216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B3A7A-6AD8-4161-BC89-3D59C5A7BD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79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3B845-4C46-4789-A6FF-78D3D2C980AD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048F7-128C-4447-AAE6-9B716A6FC9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1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2856E3-CBA7-40D6-925C-4093BA3CD540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EB405085-696A-41A5-AD33-AA17B44DAC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2" r:id="rId2"/>
    <p:sldLayoutId id="2147483851" r:id="rId3"/>
    <p:sldLayoutId id="2147483850" r:id="rId4"/>
    <p:sldLayoutId id="2147483849" r:id="rId5"/>
    <p:sldLayoutId id="2147483848" r:id="rId6"/>
    <p:sldLayoutId id="2147483847" r:id="rId7"/>
    <p:sldLayoutId id="2147483846" r:id="rId8"/>
    <p:sldLayoutId id="2147483845" r:id="rId9"/>
    <p:sldLayoutId id="2147483844" r:id="rId10"/>
    <p:sldLayoutId id="2147483843" r:id="rId11"/>
    <p:sldLayoutId id="2147483842" r:id="rId12"/>
    <p:sldLayoutId id="21474838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6832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21.jpeg"/><Relationship Id="rId10" Type="http://schemas.microsoft.com/office/2007/relationships/diagramDrawing" Target="../diagrams/drawing2.xml"/><Relationship Id="rId4" Type="http://schemas.openxmlformats.org/officeDocument/2006/relationships/image" Target="../media/image20.jpeg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3.xml"/><Relationship Id="rId21" Type="http://schemas.openxmlformats.org/officeDocument/2006/relationships/diagramData" Target="../diagrams/data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png"/><Relationship Id="rId17" Type="http://schemas.openxmlformats.org/officeDocument/2006/relationships/oleObject" Target="../embeddings/oleObject7.bin"/><Relationship Id="rId25" Type="http://schemas.microsoft.com/office/2007/relationships/diagramDrawing" Target="../diagrams/drawing3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4.bin"/><Relationship Id="rId24" Type="http://schemas.openxmlformats.org/officeDocument/2006/relationships/diagramColors" Target="../diagrams/colors3.xml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diagramQuickStyle" Target="../diagrams/quickStyle3.xml"/><Relationship Id="rId10" Type="http://schemas.openxmlformats.org/officeDocument/2006/relationships/image" Target="../media/image33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3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5.png"/><Relationship Id="rId22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0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1.png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50.jpeg"/><Relationship Id="rId18" Type="http://schemas.microsoft.com/office/2007/relationships/diagramDrawing" Target="../diagrams/drawing5.xml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12" Type="http://schemas.openxmlformats.org/officeDocument/2006/relationships/image" Target="../media/image49.png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diagramLayout" Target="../diagrams/layout5.xml"/><Relationship Id="rId10" Type="http://schemas.openxmlformats.org/officeDocument/2006/relationships/image" Target="../media/image47.png"/><Relationship Id="rId4" Type="http://schemas.openxmlformats.org/officeDocument/2006/relationships/chart" Target="../charts/chart1.xml"/><Relationship Id="rId9" Type="http://schemas.openxmlformats.org/officeDocument/2006/relationships/image" Target="../media/image46.png"/><Relationship Id="rId1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1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19" Type="http://schemas.openxmlformats.org/officeDocument/2006/relationships/diagramColors" Target="../diagrams/colors7.xml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53.png"/><Relationship Id="rId7" Type="http://schemas.openxmlformats.org/officeDocument/2006/relationships/image" Target="../media/image66.png"/><Relationship Id="rId12" Type="http://schemas.openxmlformats.org/officeDocument/2006/relationships/diagramLayout" Target="../diagrams/layout8.xml"/><Relationship Id="rId17" Type="http://schemas.openxmlformats.org/officeDocument/2006/relationships/image" Target="../media/image71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diagramData" Target="../diagrams/data8.xml"/><Relationship Id="rId5" Type="http://schemas.openxmlformats.org/officeDocument/2006/relationships/image" Target="../media/image64.jpeg"/><Relationship Id="rId15" Type="http://schemas.microsoft.com/office/2007/relationships/diagramDrawing" Target="../diagrams/drawing8.xml"/><Relationship Id="rId10" Type="http://schemas.openxmlformats.org/officeDocument/2006/relationships/image" Target="../media/image69.emf"/><Relationship Id="rId4" Type="http://schemas.openxmlformats.org/officeDocument/2006/relationships/image" Target="../media/image54.png"/><Relationship Id="rId9" Type="http://schemas.openxmlformats.org/officeDocument/2006/relationships/image" Target="../media/image68.emf"/><Relationship Id="rId14" Type="http://schemas.openxmlformats.org/officeDocument/2006/relationships/diagramColors" Target="../diagrams/colors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shgmu.r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ectorat@bashgmu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so-perimetr.ru/pictures/news/medal-Prizma2.jp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blipFill>
            <a:blip r:embed="rId4" cstate="print">
              <a:lum bright="20000"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Полупрозрачный прямоугольник"/>
          <p:cNvSpPr/>
          <p:nvPr/>
        </p:nvSpPr>
        <p:spPr>
          <a:xfrm>
            <a:off x="35993" y="908720"/>
            <a:ext cx="9143999" cy="446449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0994" eaLnBrk="0" hangingPunct="0">
              <a:spcBef>
                <a:spcPts val="900"/>
              </a:spcBef>
            </a:pPr>
            <a:endParaRPr lang="en-US" sz="3600" dirty="0">
              <a:solidFill>
                <a:prstClr val="white"/>
              </a:solidFill>
              <a:cs typeface="Segoe UI" panose="020B0502040204020203" pitchFamily="34" charset="0"/>
            </a:endParaRPr>
          </a:p>
        </p:txBody>
      </p:sp>
      <p:sp>
        <p:nvSpPr>
          <p:cNvPr id="3" name="Текст"/>
          <p:cNvSpPr>
            <a:spLocks noGrp="1"/>
          </p:cNvSpPr>
          <p:nvPr>
            <p:ph type="subTitle" idx="1"/>
          </p:nvPr>
        </p:nvSpPr>
        <p:spPr>
          <a:xfrm>
            <a:off x="906830" y="3933478"/>
            <a:ext cx="7704856" cy="1655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Ректор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Башкирского государственного медицинского университета,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член-корреспондент РАН, профессор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Валентин Николаевич Павлов </a:t>
            </a:r>
          </a:p>
        </p:txBody>
      </p:sp>
      <p:sp>
        <p:nvSpPr>
          <p:cNvPr id="18" name="Линия"/>
          <p:cNvSpPr/>
          <p:nvPr/>
        </p:nvSpPr>
        <p:spPr>
          <a:xfrm>
            <a:off x="2894483" y="3717032"/>
            <a:ext cx="368688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Заголовок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latin typeface="Segoe UI Light" pitchFamily="34" charset="0"/>
              </a:rPr>
              <a:t>НАУКА И ИННОВАЦИИ  </a:t>
            </a:r>
            <a:br>
              <a:rPr lang="ru-RU" sz="2800" b="1" dirty="0" smtClean="0">
                <a:latin typeface="Segoe UI Light" pitchFamily="34" charset="0"/>
              </a:rPr>
            </a:br>
            <a:r>
              <a:rPr lang="ru-RU" sz="2800" b="1" dirty="0" smtClean="0">
                <a:latin typeface="Segoe UI Light" pitchFamily="34" charset="0"/>
              </a:rPr>
              <a:t>В  БАШКИРСКОМ ГОСУДАРСТВЕННОМ </a:t>
            </a:r>
            <a:br>
              <a:rPr lang="ru-RU" sz="2800" b="1" dirty="0" smtClean="0">
                <a:latin typeface="Segoe UI Light" pitchFamily="34" charset="0"/>
              </a:rPr>
            </a:br>
            <a:r>
              <a:rPr lang="ru-RU" sz="2800" b="1" dirty="0" smtClean="0">
                <a:latin typeface="Segoe UI Light" pitchFamily="34" charset="0"/>
              </a:rPr>
              <a:t>МЕДИЦИНСКОМ  УНИВЕРСИТЕТЕ: </a:t>
            </a:r>
            <a:br>
              <a:rPr lang="ru-RU" sz="2800" b="1" dirty="0" smtClean="0">
                <a:latin typeface="Segoe UI Light" pitchFamily="34" charset="0"/>
              </a:rPr>
            </a:br>
            <a:r>
              <a:rPr lang="ru-RU" sz="2800" b="1" dirty="0" smtClean="0">
                <a:latin typeface="Segoe UI Light" pitchFamily="34" charset="0"/>
              </a:rPr>
              <a:t/>
            </a:r>
            <a:br>
              <a:rPr lang="ru-RU" sz="2800" b="1" dirty="0" smtClean="0">
                <a:latin typeface="Segoe UI Light" pitchFamily="34" charset="0"/>
              </a:rPr>
            </a:br>
            <a:r>
              <a:rPr lang="ru-RU" sz="2800" b="1" dirty="0" smtClean="0">
                <a:latin typeface="Segoe UI Light" pitchFamily="34" charset="0"/>
              </a:rPr>
              <a:t>ОТ  ИДЕИ – К  ПРАКТИЧЕСКОЙ РЕАЛИЗАЦИИ</a:t>
            </a:r>
            <a:endParaRPr lang="ru-RU" sz="2800" b="1" dirty="0">
              <a:latin typeface="Segoe UI Ligh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0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2626" y="0"/>
            <a:ext cx="9166626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latin typeface="Segoe UI Light" pitchFamily="34" charset="0"/>
                <a:cs typeface="Segoe UI Light" pitchFamily="34" charset="0"/>
              </a:rPr>
              <a:t>2.  МЕДИЦИНСКАЯ МИКРОБИОЛОГИЯ, ИММУНОЛОГИЯ И БИОТЕХНОЛОГИЯ – РАЗРАБОТКА ДИАГНОСТИЧЕСКИХ ТЕСТ-СИСТЕМ ДЛЯ РАННЕЙ ДИАГНОСТИКИ РАЗЛИЧНЫХ ЗАБОЛЕВАНИЙ</a:t>
            </a:r>
            <a:endParaRPr lang="ru-RU" sz="2000" b="1" dirty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6" name="Picture 4" descr="http://www.saishika.jp/biofilm/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1132670"/>
            <a:ext cx="1883072" cy="161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256076" y="2882463"/>
            <a:ext cx="8609222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</a:rPr>
              <a:t>		          </a:t>
            </a: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ПРАКТИЧЕСКОЕ</a:t>
            </a: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ЗНАЧЕНИЕ  ПРОДУКЦИИ</a:t>
            </a: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/>
            </a:r>
            <a:b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*  </a:t>
            </a: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Новый продукт – наборы для </a:t>
            </a:r>
            <a:r>
              <a:rPr lang="ru-RU" sz="1600" b="1" dirty="0" err="1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детекции</a:t>
            </a: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 маркерных </a:t>
            </a: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патогенов </a:t>
            </a: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и количественной их оценки.</a:t>
            </a:r>
            <a:b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*   Новая медицинская услуга  - оценка эффективности </a:t>
            </a: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  <a:cs typeface="Segoe UI Light" pitchFamily="34" charset="0"/>
              </a:rPr>
              <a:t>терапии.</a:t>
            </a:r>
            <a:endParaRPr lang="ru-RU" sz="1600" b="1" dirty="0">
              <a:solidFill>
                <a:srgbClr val="FFFFFF"/>
              </a:solidFill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9" name="Рисунок 8" descr="C:\Users\Анжела\Desktop\S500194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1156" y="1135870"/>
            <a:ext cx="1800201" cy="16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E:\УМНИК\Биоскрин\фотографии наборов\БВ Цветкова Муртазина\5.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49" y="3713460"/>
            <a:ext cx="2349082" cy="135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2156232" y="6327614"/>
            <a:ext cx="5001113" cy="400110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ru-RU" sz="2000" dirty="0">
                <a:solidFill>
                  <a:schemeClr val="bg1"/>
                </a:solidFill>
                <a:latin typeface="Times New Roman" pitchFamily="18" charset="0"/>
              </a:rPr>
              <a:t>Внедрение в практическое здравоохранение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4602490" y="5698132"/>
            <a:ext cx="372218" cy="4738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9040" y="1087664"/>
            <a:ext cx="1977191" cy="172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ПАРОДОНТИТ -инфекционно-воспалительное поражение  поддерживающих структур зубов.</a:t>
            </a:r>
          </a:p>
          <a:p>
            <a:pPr algn="just">
              <a:lnSpc>
                <a:spcPct val="90000"/>
              </a:lnSpc>
              <a:buClr>
                <a:schemeClr val="accent2"/>
              </a:buClr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349057" y="1052513"/>
            <a:ext cx="2808288" cy="1800225"/>
          </a:xfrm>
          <a:prstGeom prst="rect">
            <a:avLst/>
          </a:prstGeom>
          <a:solidFill>
            <a:srgbClr val="27E1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>
            <a:lvl1pPr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БАКТЕРИАЛЬНЫЙ ВАГИНОЗ  - одно из самых распространенных заболеваний женских половых органов. Частота встречаемости у больных гинекологических стационаров достигает  87%.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65485873"/>
              </p:ext>
            </p:extLst>
          </p:nvPr>
        </p:nvGraphicFramePr>
        <p:xfrm>
          <a:off x="-93584" y="4001377"/>
          <a:ext cx="9237584" cy="386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2483768" y="0"/>
            <a:ext cx="6660232" cy="163121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3. ПЕРСОНАЛИЗИРОВАННАЯ МЕДИЦИНА: ПОИСК ГЕНЕТИЧЕСКИХ МАРКЕРОВ ИНДИВИДУАЛЬНОЙ ПРЕДРАСПОЛОЖЕННОСТИ К КЛИНИЧЕСКИМ ФОРМАМ ЗАБОЛЕВАНИЙ, ВАРИАНТАМ ТЕЧЕНИЯ И ЭФФЕКТИВНОСТИ ТЕРАПИИ</a:t>
            </a:r>
            <a:endParaRPr lang="ru-RU" sz="2000" b="1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98309" name="TextBox 5"/>
          <p:cNvSpPr txBox="1">
            <a:spLocks noChangeArrowheads="1"/>
          </p:cNvSpPr>
          <p:nvPr/>
        </p:nvSpPr>
        <p:spPr bwMode="auto">
          <a:xfrm>
            <a:off x="2655615" y="1771641"/>
            <a:ext cx="2664296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Генетические маркеры синдрома дыхательных расстройств новорожденных</a:t>
            </a:r>
          </a:p>
        </p:txBody>
      </p:sp>
      <p:pic>
        <p:nvPicPr>
          <p:cNvPr id="3483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4" y="3279775"/>
            <a:ext cx="27368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5" y="5089525"/>
            <a:ext cx="2736850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95" y="3279776"/>
            <a:ext cx="3688606" cy="35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8" name="TextBox 1"/>
          <p:cNvSpPr txBox="1">
            <a:spLocks noChangeArrowheads="1"/>
          </p:cNvSpPr>
          <p:nvPr/>
        </p:nvSpPr>
        <p:spPr bwMode="auto">
          <a:xfrm>
            <a:off x="5688392" y="1777982"/>
            <a:ext cx="3222611" cy="1200329"/>
          </a:xfrm>
          <a:prstGeom prst="rect">
            <a:avLst/>
          </a:prstGeom>
          <a:solidFill>
            <a:srgbClr val="47941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Значения показателей отношения шансов для генотипов, ассоциированных с риском развития РМП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6"/>
          <a:srcRect l="9833" t="20848" r="66627" b="16608"/>
          <a:stretch/>
        </p:blipFill>
        <p:spPr bwMode="auto">
          <a:xfrm>
            <a:off x="0" y="0"/>
            <a:ext cx="248376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54945" y="189314"/>
            <a:ext cx="3600772" cy="10801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Segoe UI Light" pitchFamily="34" charset="0"/>
                <a:ea typeface="+mj-ea"/>
                <a:cs typeface="Segoe UI Light" pitchFamily="34" charset="0"/>
              </a:rPr>
              <a:t>Кривые выживаемости при хроническом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Segoe UI Light" pitchFamily="34" charset="0"/>
                <a:ea typeface="+mj-ea"/>
                <a:cs typeface="Segoe UI Light" pitchFamily="34" charset="0"/>
              </a:rPr>
              <a:t>лимфолейкозе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Segoe UI Light" pitchFamily="34" charset="0"/>
                <a:ea typeface="+mj-ea"/>
                <a:cs typeface="Segoe UI Light" pitchFamily="34" charset="0"/>
              </a:rPr>
              <a:t> (ХЛЛ) в зависимости от генотипов полиморфных локусов</a:t>
            </a:r>
          </a:p>
        </p:txBody>
      </p:sp>
      <p:pic>
        <p:nvPicPr>
          <p:cNvPr id="101519" name="Picture 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2549"/>
            <a:ext cx="3263609" cy="266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520" name="Picture 1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77072"/>
            <a:ext cx="3263609" cy="267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589779" y="67654"/>
            <a:ext cx="4446718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Распределение частот генотипов и аллелей полиморфного локуса 936C&gt;T гена </a:t>
            </a:r>
            <a:r>
              <a:rPr lang="ru-RU" sz="1600" b="1" i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VEGF</a:t>
            </a:r>
            <a:r>
              <a:rPr lang="ru-RU" sz="16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у больных хроническим </a:t>
            </a:r>
            <a:r>
              <a:rPr lang="ru-RU" sz="1600" b="1" dirty="0" err="1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лимфолейкозом</a:t>
            </a:r>
            <a:r>
              <a:rPr lang="ru-RU" sz="16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в зависимости от ответа на химиотерапию по схемам </a:t>
            </a:r>
            <a:r>
              <a:rPr lang="en-US" sz="16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FC</a:t>
            </a:r>
            <a:r>
              <a:rPr lang="ru-RU" sz="16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и </a:t>
            </a:r>
            <a:r>
              <a:rPr lang="en-US" sz="16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FCR</a:t>
            </a:r>
            <a:endParaRPr lang="ru-RU" sz="1600" b="1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101521" name="Picture 1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33" y="1412188"/>
            <a:ext cx="3186912" cy="280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522" name="Picture 1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33" y="4212522"/>
            <a:ext cx="3186912" cy="258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2000"/>
            <a:lum/>
          </a:blip>
          <a:srcRect/>
          <a:stretch>
            <a:fillRect l="-33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554" name="Object 1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155694"/>
              </p:ext>
            </p:extLst>
          </p:nvPr>
        </p:nvGraphicFramePr>
        <p:xfrm>
          <a:off x="4355976" y="697511"/>
          <a:ext cx="1872208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79" name="Лист" r:id="rId5" imgW="2267909" imgH="2341067" progId="Excel.Sheet.8">
                  <p:embed/>
                </p:oleObj>
              </mc:Choice>
              <mc:Fallback>
                <p:oleObj name="Лист" r:id="rId5" imgW="2267909" imgH="2341067" progId="Excel.Sheet.8">
                  <p:embed/>
                  <p:pic>
                    <p:nvPicPr>
                      <p:cNvPr id="0" name="Picture 71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697511"/>
                        <a:ext cx="1872208" cy="1728192"/>
                      </a:xfrm>
                      <a:prstGeom prst="rect">
                        <a:avLst/>
                      </a:prstGeom>
                      <a:solidFill>
                        <a:schemeClr val="bg1">
                          <a:alpha val="79999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 txBox="1">
            <a:spLocks/>
          </p:cNvSpPr>
          <p:nvPr/>
        </p:nvSpPr>
        <p:spPr>
          <a:xfrm>
            <a:off x="334145" y="0"/>
            <a:ext cx="8352928" cy="689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Segoe UI Light" pitchFamily="34" charset="0"/>
                <a:ea typeface="+mj-ea"/>
                <a:cs typeface="Segoe UI Light" pitchFamily="34" charset="0"/>
              </a:rPr>
              <a:t>ПОЛИМОРФИЗМЫ, МАРКИРУЮЩИЕ РИСК РАЗВИТИЯ И ТЯЖЕСТЬ ТЕЧЕНИЯ ЮВЕНИЛЬНОГО ИДИОПАТИЧЕСКОГО АРТРИТА (ЮИА)</a:t>
            </a:r>
            <a:endParaRPr lang="ru-RU" sz="2000" b="1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graphicFrame>
        <p:nvGraphicFramePr>
          <p:cNvPr id="103557" name="Object 1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879507"/>
              </p:ext>
            </p:extLst>
          </p:nvPr>
        </p:nvGraphicFramePr>
        <p:xfrm>
          <a:off x="179512" y="720096"/>
          <a:ext cx="1826233" cy="172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0" name="Лист" r:id="rId7" imgW="2552682" imgH="2733773" progId="Excel.Sheet.8">
                  <p:embed/>
                </p:oleObj>
              </mc:Choice>
              <mc:Fallback>
                <p:oleObj name="Лист" r:id="rId7" imgW="2552682" imgH="2733773" progId="Excel.Sheet.8">
                  <p:embed/>
                  <p:pic>
                    <p:nvPicPr>
                      <p:cNvPr id="0" name="Picture 71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720096"/>
                        <a:ext cx="1826233" cy="1721251"/>
                      </a:xfrm>
                      <a:prstGeom prst="rect">
                        <a:avLst/>
                      </a:prstGeom>
                      <a:solidFill>
                        <a:schemeClr val="bg1">
                          <a:alpha val="7294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58" name="Object 1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866318"/>
              </p:ext>
            </p:extLst>
          </p:nvPr>
        </p:nvGraphicFramePr>
        <p:xfrm>
          <a:off x="2267744" y="699637"/>
          <a:ext cx="1656184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1" r:id="rId9" imgW="2237426" imgH="2530059" progId="Excel.Sheet.8">
                  <p:embed/>
                </p:oleObj>
              </mc:Choice>
              <mc:Fallback>
                <p:oleObj r:id="rId9" imgW="2237426" imgH="2530059" progId="Excel.Sheet.8">
                  <p:embed/>
                  <p:pic>
                    <p:nvPicPr>
                      <p:cNvPr id="0" name="Picture 713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699637"/>
                        <a:ext cx="1656184" cy="1728192"/>
                      </a:xfrm>
                      <a:prstGeom prst="rect">
                        <a:avLst/>
                      </a:prstGeom>
                      <a:solidFill>
                        <a:schemeClr val="bg1">
                          <a:alpha val="87842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61" name="Object 1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269459"/>
              </p:ext>
            </p:extLst>
          </p:nvPr>
        </p:nvGraphicFramePr>
        <p:xfrm>
          <a:off x="6804248" y="712836"/>
          <a:ext cx="1728192" cy="165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2" r:id="rId11" imgW="2109399" imgH="2328874" progId="Excel.Sheet.8">
                  <p:embed/>
                </p:oleObj>
              </mc:Choice>
              <mc:Fallback>
                <p:oleObj r:id="rId11" imgW="2109399" imgH="2328874" progId="Excel.Sheet.8">
                  <p:embed/>
                  <p:pic>
                    <p:nvPicPr>
                      <p:cNvPr id="0" name="Picture 714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712836"/>
                        <a:ext cx="1728192" cy="165348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392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458218" y="2492896"/>
            <a:ext cx="8208913" cy="6476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Segoe UI Light" pitchFamily="34" charset="0"/>
                <a:ea typeface="+mj-ea"/>
                <a:cs typeface="Segoe UI Light" pitchFamily="34" charset="0"/>
              </a:rPr>
              <a:t>ПОЛИМОРФИЗМЫ, МАРКИРУЮЩИЕ ОТВЕТ НА МЕТОТРЕКСАТ ПРИ ЮВЕНИЛЬНОМ ИДИОПАТИЧЕСКОМ АРТРИТЕ</a:t>
            </a:r>
            <a:endParaRPr lang="ru-RU" b="1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377674"/>
              </p:ext>
            </p:extLst>
          </p:nvPr>
        </p:nvGraphicFramePr>
        <p:xfrm>
          <a:off x="0" y="3140572"/>
          <a:ext cx="1905061" cy="1908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3" r:id="rId13" imgW="2816596" imgH="3194581" progId="Excel.Sheet.8">
                  <p:embed/>
                </p:oleObj>
              </mc:Choice>
              <mc:Fallback>
                <p:oleObj r:id="rId13" imgW="2816596" imgH="3194581" progId="Excel.Sheet.8">
                  <p:embed/>
                  <p:pic>
                    <p:nvPicPr>
                      <p:cNvPr id="0" name="Picture 715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40572"/>
                        <a:ext cx="1905061" cy="190841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196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422565"/>
              </p:ext>
            </p:extLst>
          </p:nvPr>
        </p:nvGraphicFramePr>
        <p:xfrm>
          <a:off x="2195736" y="3140572"/>
          <a:ext cx="1728192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4" r:id="rId15" imgW="3090940" imgH="3365284" progId="Excel.Sheet.8">
                  <p:embed/>
                </p:oleObj>
              </mc:Choice>
              <mc:Fallback>
                <p:oleObj r:id="rId15" imgW="3090940" imgH="3365284" progId="Excel.Sheet.8">
                  <p:embed/>
                  <p:pic>
                    <p:nvPicPr>
                      <p:cNvPr id="0" name="Picture 716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140572"/>
                        <a:ext cx="1728192" cy="1872208"/>
                      </a:xfrm>
                      <a:prstGeom prst="rect">
                        <a:avLst/>
                      </a:prstGeom>
                      <a:solidFill>
                        <a:schemeClr val="bg1">
                          <a:alpha val="67842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702046"/>
              </p:ext>
            </p:extLst>
          </p:nvPr>
        </p:nvGraphicFramePr>
        <p:xfrm>
          <a:off x="4487143" y="3145888"/>
          <a:ext cx="1806277" cy="187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5" r:id="rId17" imgW="2993395" imgH="3151905" progId="Excel.Sheet.8">
                  <p:embed/>
                </p:oleObj>
              </mc:Choice>
              <mc:Fallback>
                <p:oleObj r:id="rId17" imgW="2993395" imgH="3151905" progId="Excel.Sheet.8">
                  <p:embed/>
                  <p:pic>
                    <p:nvPicPr>
                      <p:cNvPr id="0" name="Picture 717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143" y="3145888"/>
                        <a:ext cx="1806277" cy="1870771"/>
                      </a:xfrm>
                      <a:prstGeom prst="rect">
                        <a:avLst/>
                      </a:prstGeom>
                      <a:solidFill>
                        <a:schemeClr val="bg1">
                          <a:alpha val="79999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655388"/>
              </p:ext>
            </p:extLst>
          </p:nvPr>
        </p:nvGraphicFramePr>
        <p:xfrm>
          <a:off x="6876256" y="3140754"/>
          <a:ext cx="1604516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86" r:id="rId19" imgW="2999492" imgH="3292125" progId="Excel.Sheet.8">
                  <p:embed/>
                </p:oleObj>
              </mc:Choice>
              <mc:Fallback>
                <p:oleObj r:id="rId19" imgW="2999492" imgH="3292125" progId="Excel.Sheet.8">
                  <p:embed/>
                  <p:pic>
                    <p:nvPicPr>
                      <p:cNvPr id="0" name="Picture 718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3140754"/>
                        <a:ext cx="1604516" cy="18002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74117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35229161"/>
              </p:ext>
            </p:extLst>
          </p:nvPr>
        </p:nvGraphicFramePr>
        <p:xfrm>
          <a:off x="107504" y="3789040"/>
          <a:ext cx="90364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0" y="2911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6042025" algn="l"/>
                <a:tab pos="6402388" algn="l"/>
                <a:tab pos="6477000" algn="l"/>
              </a:tabLst>
            </a:pPr>
            <a:endParaRPr lang="ru-RU"/>
          </a:p>
        </p:txBody>
      </p:sp>
      <p:graphicFrame>
        <p:nvGraphicFramePr>
          <p:cNvPr id="6350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236510"/>
              </p:ext>
            </p:extLst>
          </p:nvPr>
        </p:nvGraphicFramePr>
        <p:xfrm>
          <a:off x="287337" y="839457"/>
          <a:ext cx="8569325" cy="3692303"/>
        </p:xfrm>
        <a:graphic>
          <a:graphicData uri="http://schemas.openxmlformats.org/drawingml/2006/table">
            <a:tbl>
              <a:tblPr/>
              <a:tblGrid>
                <a:gridCol w="42126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66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9389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 Light" pitchFamily="34" charset="0"/>
                        <a:cs typeface="Segoe U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Segoe UI Light" pitchFamily="34" charset="0"/>
                          <a:cs typeface="Segoe UI Light" pitchFamily="34" charset="0"/>
                        </a:rPr>
                        <a:t>ХЕМИЛЮМИНОМЕР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itchFamily="34" charset="0"/>
                          <a:cs typeface="Segoe UI Light" pitchFamily="34" charset="0"/>
                        </a:rPr>
                        <a:t>- предназначен для регистрации и анализа параметров свечения, возникающего при химических и биохимических реакциях, биологических процессах, сопровождающихся образованием свободных радикалов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59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itchFamily="34" charset="0"/>
                          <a:cs typeface="Segoe UI Light" pitchFamily="34" charset="0"/>
                        </a:rPr>
                        <a:t>Хемилюминомер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itchFamily="34" charset="0"/>
                          <a:cs typeface="Segoe UI Light" pitchFamily="34" charset="0"/>
                        </a:rPr>
                        <a:t> - 003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itchFamily="34" charset="0"/>
                          <a:cs typeface="Segoe UI Light" pitchFamily="34" charset="0"/>
                        </a:rPr>
                        <a:t>Ормед-люм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 Light" pitchFamily="34" charset="0"/>
                        <a:cs typeface="Segoe UI Light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3676" name="Picture 14" descr="LUM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18927"/>
          <a:stretch>
            <a:fillRect/>
          </a:stretch>
        </p:blipFill>
        <p:spPr bwMode="auto">
          <a:xfrm>
            <a:off x="5651500" y="2420889"/>
            <a:ext cx="2448892" cy="20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Rectangle 19"/>
          <p:cNvSpPr>
            <a:spLocks noChangeArrowheads="1"/>
          </p:cNvSpPr>
          <p:nvPr/>
        </p:nvSpPr>
        <p:spPr bwMode="auto">
          <a:xfrm>
            <a:off x="4427984" y="4512178"/>
            <a:ext cx="4464496" cy="92948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85725" indent="-85725" eaLnBrk="0" hangingPunct="0">
              <a:lnSpc>
                <a:spcPct val="85000"/>
              </a:lnSpc>
              <a:defRPr/>
            </a:pP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Совместные разработки:</a:t>
            </a:r>
          </a:p>
          <a:p>
            <a:pPr marL="85725" indent="-85725" eaLnBrk="0" hangingPunct="0">
              <a:lnSpc>
                <a:spcPct val="85000"/>
              </a:lnSpc>
              <a:buFontTx/>
              <a:buChar char="•"/>
              <a:defRPr/>
            </a:pPr>
            <a:r>
              <a:rPr lang="ru-RU" sz="1600" b="1" dirty="0" smtClean="0">
                <a:latin typeface="Segoe UI Light" pitchFamily="34" charset="0"/>
                <a:cs typeface="Segoe UI Light" pitchFamily="34" charset="0"/>
              </a:rPr>
              <a:t>Факультет фундаментальной медицины МГУ; </a:t>
            </a:r>
          </a:p>
          <a:p>
            <a:pPr marL="85725" indent="-85725" eaLnBrk="0" hangingPunct="0">
              <a:lnSpc>
                <a:spcPct val="85000"/>
              </a:lnSpc>
              <a:buFontTx/>
              <a:buChar char="•"/>
              <a:defRPr/>
            </a:pPr>
            <a:r>
              <a:rPr lang="ru-RU" sz="1600" b="1" dirty="0" smtClean="0">
                <a:latin typeface="Segoe UI Light" pitchFamily="34" charset="0"/>
                <a:cs typeface="Segoe UI Light" pitchFamily="34" charset="0"/>
              </a:rPr>
              <a:t>Научно-внедренческое </a:t>
            </a: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предприятие «ОРБИТА»</a:t>
            </a:r>
          </a:p>
        </p:txBody>
      </p:sp>
      <p:pic>
        <p:nvPicPr>
          <p:cNvPr id="113678" name="Picture 11" descr="Gl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677987"/>
            <a:ext cx="2664295" cy="18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ea typeface="+mj-ea"/>
                <a:cs typeface="Segoe UI Light" pitchFamily="34" charset="0"/>
              </a:rPr>
              <a:t>4.  </a:t>
            </a:r>
            <a:r>
              <a:rPr lang="ru-RU" sz="2000" b="1" dirty="0">
                <a:solidFill>
                  <a:schemeClr val="bg1"/>
                </a:solidFill>
                <a:latin typeface="Segoe UI Light" pitchFamily="34" charset="0"/>
                <a:ea typeface="+mj-ea"/>
                <a:cs typeface="Segoe UI Light" pitchFamily="34" charset="0"/>
              </a:rPr>
              <a:t>РАЗРАБОТКА И СЕРТИФИКАЦИЯ </a:t>
            </a:r>
            <a:endParaRPr lang="ru-RU" sz="2000" b="1" dirty="0" smtClean="0">
              <a:solidFill>
                <a:schemeClr val="bg1"/>
              </a:solidFill>
              <a:latin typeface="Segoe UI Light" pitchFamily="34" charset="0"/>
              <a:ea typeface="+mj-ea"/>
              <a:cs typeface="Segoe UI Light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ea typeface="+mj-ea"/>
                <a:cs typeface="Segoe UI Light" pitchFamily="34" charset="0"/>
              </a:rPr>
              <a:t>НОВОГО ОБОРУДОВАНИЯ,  МАТЕРИАЛОВ</a:t>
            </a:r>
          </a:p>
          <a:p>
            <a:pPr algn="ctr">
              <a:defRPr/>
            </a:pPr>
            <a:endParaRPr lang="ru-RU" sz="20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51520" y="4512178"/>
            <a:ext cx="4176464" cy="903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85725" indent="-85725" eaLnBrk="0" hangingPunct="0">
              <a:lnSpc>
                <a:spcPct val="85000"/>
              </a:lnSpc>
              <a:defRPr/>
            </a:pP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Совместные разработки:</a:t>
            </a:r>
          </a:p>
          <a:p>
            <a:pPr marL="85725" indent="-85725" eaLnBrk="0" hangingPunct="0">
              <a:lnSpc>
                <a:spcPct val="85000"/>
              </a:lnSpc>
              <a:buFontTx/>
              <a:buChar char="•"/>
              <a:defRPr/>
            </a:pPr>
            <a:r>
              <a:rPr lang="ru-RU" sz="1600" b="1" dirty="0" smtClean="0">
                <a:latin typeface="Segoe UI Light" pitchFamily="34" charset="0"/>
                <a:cs typeface="Segoe UI Light" pitchFamily="34" charset="0"/>
              </a:rPr>
              <a:t>Уфимский государственный авиационный технический университет </a:t>
            </a:r>
          </a:p>
          <a:p>
            <a:pPr eaLnBrk="0" hangingPunct="0">
              <a:lnSpc>
                <a:spcPct val="85000"/>
              </a:lnSpc>
              <a:defRPr/>
            </a:pPr>
            <a:endParaRPr lang="ru-RU" sz="1400" b="1" dirty="0">
              <a:latin typeface="Segoe UI Light" pitchFamily="34" charset="0"/>
              <a:cs typeface="Segoe UI Light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57624511"/>
              </p:ext>
            </p:extLst>
          </p:nvPr>
        </p:nvGraphicFramePr>
        <p:xfrm>
          <a:off x="432277" y="4077072"/>
          <a:ext cx="846020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7515" y="2116303"/>
            <a:ext cx="2140292" cy="39916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Образец  титана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ПЭО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покрытием</a:t>
            </a:r>
          </a:p>
        </p:txBody>
      </p:sp>
      <p:pic>
        <p:nvPicPr>
          <p:cNvPr id="2054" name="Picture 6" descr="C:\Documents and Settings\All Users\Документы\Experiments\Experiments_Ti_PEO\SEM xsect\образец 1\1000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03" y="2601770"/>
            <a:ext cx="1781502" cy="133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5"/>
          <p:cNvSpPr txBox="1">
            <a:spLocks/>
          </p:cNvSpPr>
          <p:nvPr/>
        </p:nvSpPr>
        <p:spPr>
          <a:xfrm>
            <a:off x="52174" y="3910991"/>
            <a:ext cx="4591854" cy="937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/>
              <a:t>EDX анализ титана с плазменно-</a:t>
            </a:r>
            <a:r>
              <a:rPr lang="ru-RU" sz="1200" b="1" dirty="0" err="1" smtClean="0"/>
              <a:t>электролитически</a:t>
            </a:r>
            <a:r>
              <a:rPr lang="ru-RU" sz="1200" b="1" dirty="0" smtClean="0"/>
              <a:t> оксидированным (ПЭО) покрытием</a:t>
            </a:r>
            <a:endParaRPr lang="ru-RU" sz="1200" b="1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511897" y="4509552"/>
            <a:ext cx="3672408" cy="1233282"/>
            <a:chOff x="1628775" y="2209762"/>
            <a:chExt cx="5886450" cy="3919538"/>
          </a:xfrm>
        </p:grpSpPr>
        <p:graphicFrame>
          <p:nvGraphicFramePr>
            <p:cNvPr id="22" name="Диаграмма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08043742"/>
                </p:ext>
              </p:extLst>
            </p:nvPr>
          </p:nvGraphicFramePr>
          <p:xfrm>
            <a:off x="1628775" y="2209762"/>
            <a:ext cx="5886450" cy="39195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" name="TextBox 4"/>
            <p:cNvSpPr txBox="1"/>
            <p:nvPr/>
          </p:nvSpPr>
          <p:spPr>
            <a:xfrm>
              <a:off x="2457450" y="5805450"/>
              <a:ext cx="1159998" cy="3114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 Ti Grade 4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4019550" y="5795925"/>
              <a:ext cx="1127873" cy="3114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КЗ+ПЭО(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Bio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5" name="TextBox 6"/>
            <p:cNvSpPr txBox="1"/>
            <p:nvPr/>
          </p:nvSpPr>
          <p:spPr>
            <a:xfrm>
              <a:off x="5495925" y="5786400"/>
              <a:ext cx="1278620" cy="3114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УМЗ+ПЭО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(Bio)</a:t>
              </a:r>
              <a:endPara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5"/>
          <p:cNvGrpSpPr>
            <a:grpSpLocks noChangeAspect="1"/>
          </p:cNvGrpSpPr>
          <p:nvPr/>
        </p:nvGrpSpPr>
        <p:grpSpPr bwMode="auto">
          <a:xfrm>
            <a:off x="6665588" y="2442813"/>
            <a:ext cx="2008266" cy="1882445"/>
            <a:chOff x="-1218" y="-142"/>
            <a:chExt cx="8196" cy="4608"/>
          </a:xfrm>
        </p:grpSpPr>
        <p:sp>
          <p:nvSpPr>
            <p:cNvPr id="28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218" y="-142"/>
              <a:ext cx="8196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-295" y="265"/>
              <a:ext cx="7087" cy="2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2775" y="3429"/>
              <a:ext cx="2025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Position [°2Theta] (Copper (Cu))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-29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>
              <a:off x="-295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-349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-17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-61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5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17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29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41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53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647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767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3" name="Line 20"/>
            <p:cNvSpPr>
              <a:spLocks noChangeShapeType="1"/>
            </p:cNvSpPr>
            <p:nvPr/>
          </p:nvSpPr>
          <p:spPr bwMode="auto">
            <a:xfrm>
              <a:off x="88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4" name="Line 21"/>
            <p:cNvSpPr>
              <a:spLocks noChangeShapeType="1"/>
            </p:cNvSpPr>
            <p:nvPr/>
          </p:nvSpPr>
          <p:spPr bwMode="auto">
            <a:xfrm>
              <a:off x="886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832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Line 23"/>
            <p:cNvSpPr>
              <a:spLocks noChangeShapeType="1"/>
            </p:cNvSpPr>
            <p:nvPr/>
          </p:nvSpPr>
          <p:spPr bwMode="auto">
            <a:xfrm>
              <a:off x="1000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1120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1240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49" name="Line 26"/>
            <p:cNvSpPr>
              <a:spLocks noChangeShapeType="1"/>
            </p:cNvSpPr>
            <p:nvPr/>
          </p:nvSpPr>
          <p:spPr bwMode="auto">
            <a:xfrm>
              <a:off x="135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0" name="Line 27"/>
            <p:cNvSpPr>
              <a:spLocks noChangeShapeType="1"/>
            </p:cNvSpPr>
            <p:nvPr/>
          </p:nvSpPr>
          <p:spPr bwMode="auto">
            <a:xfrm>
              <a:off x="147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1" name="Line 28"/>
            <p:cNvSpPr>
              <a:spLocks noChangeShapeType="1"/>
            </p:cNvSpPr>
            <p:nvPr/>
          </p:nvSpPr>
          <p:spPr bwMode="auto">
            <a:xfrm>
              <a:off x="159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2" name="Line 29"/>
            <p:cNvSpPr>
              <a:spLocks noChangeShapeType="1"/>
            </p:cNvSpPr>
            <p:nvPr/>
          </p:nvSpPr>
          <p:spPr bwMode="auto">
            <a:xfrm>
              <a:off x="171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3" name="Line 30"/>
            <p:cNvSpPr>
              <a:spLocks noChangeShapeType="1"/>
            </p:cNvSpPr>
            <p:nvPr/>
          </p:nvSpPr>
          <p:spPr bwMode="auto">
            <a:xfrm>
              <a:off x="1828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4" name="Line 31"/>
            <p:cNvSpPr>
              <a:spLocks noChangeShapeType="1"/>
            </p:cNvSpPr>
            <p:nvPr/>
          </p:nvSpPr>
          <p:spPr bwMode="auto">
            <a:xfrm>
              <a:off x="1948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5" name="Line 32"/>
            <p:cNvSpPr>
              <a:spLocks noChangeShapeType="1"/>
            </p:cNvSpPr>
            <p:nvPr/>
          </p:nvSpPr>
          <p:spPr bwMode="auto">
            <a:xfrm>
              <a:off x="2068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6" name="Line 33"/>
            <p:cNvSpPr>
              <a:spLocks noChangeShapeType="1"/>
            </p:cNvSpPr>
            <p:nvPr/>
          </p:nvSpPr>
          <p:spPr bwMode="auto">
            <a:xfrm>
              <a:off x="2068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7" name="Rectangle 34"/>
            <p:cNvSpPr>
              <a:spLocks noChangeArrowheads="1"/>
            </p:cNvSpPr>
            <p:nvPr/>
          </p:nvSpPr>
          <p:spPr bwMode="auto">
            <a:xfrm>
              <a:off x="2014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Line 35"/>
            <p:cNvSpPr>
              <a:spLocks noChangeShapeType="1"/>
            </p:cNvSpPr>
            <p:nvPr/>
          </p:nvSpPr>
          <p:spPr bwMode="auto">
            <a:xfrm>
              <a:off x="2182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59" name="Line 36"/>
            <p:cNvSpPr>
              <a:spLocks noChangeShapeType="1"/>
            </p:cNvSpPr>
            <p:nvPr/>
          </p:nvSpPr>
          <p:spPr bwMode="auto">
            <a:xfrm>
              <a:off x="2301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0" name="Line 37"/>
            <p:cNvSpPr>
              <a:spLocks noChangeShapeType="1"/>
            </p:cNvSpPr>
            <p:nvPr/>
          </p:nvSpPr>
          <p:spPr bwMode="auto">
            <a:xfrm>
              <a:off x="2421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1" name="Line 38"/>
            <p:cNvSpPr>
              <a:spLocks noChangeShapeType="1"/>
            </p:cNvSpPr>
            <p:nvPr/>
          </p:nvSpPr>
          <p:spPr bwMode="auto">
            <a:xfrm>
              <a:off x="253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2" name="Line 39"/>
            <p:cNvSpPr>
              <a:spLocks noChangeShapeType="1"/>
            </p:cNvSpPr>
            <p:nvPr/>
          </p:nvSpPr>
          <p:spPr bwMode="auto">
            <a:xfrm>
              <a:off x="265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3" name="Line 40"/>
            <p:cNvSpPr>
              <a:spLocks noChangeShapeType="1"/>
            </p:cNvSpPr>
            <p:nvPr/>
          </p:nvSpPr>
          <p:spPr bwMode="auto">
            <a:xfrm>
              <a:off x="277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4" name="Line 41"/>
            <p:cNvSpPr>
              <a:spLocks noChangeShapeType="1"/>
            </p:cNvSpPr>
            <p:nvPr/>
          </p:nvSpPr>
          <p:spPr bwMode="auto">
            <a:xfrm>
              <a:off x="288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5" name="Line 42"/>
            <p:cNvSpPr>
              <a:spLocks noChangeShapeType="1"/>
            </p:cNvSpPr>
            <p:nvPr/>
          </p:nvSpPr>
          <p:spPr bwMode="auto">
            <a:xfrm>
              <a:off x="300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6" name="Line 43"/>
            <p:cNvSpPr>
              <a:spLocks noChangeShapeType="1"/>
            </p:cNvSpPr>
            <p:nvPr/>
          </p:nvSpPr>
          <p:spPr bwMode="auto">
            <a:xfrm>
              <a:off x="312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7" name="Line 44"/>
            <p:cNvSpPr>
              <a:spLocks noChangeShapeType="1"/>
            </p:cNvSpPr>
            <p:nvPr/>
          </p:nvSpPr>
          <p:spPr bwMode="auto">
            <a:xfrm>
              <a:off x="324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8" name="Line 45"/>
            <p:cNvSpPr>
              <a:spLocks noChangeShapeType="1"/>
            </p:cNvSpPr>
            <p:nvPr/>
          </p:nvSpPr>
          <p:spPr bwMode="auto">
            <a:xfrm>
              <a:off x="3243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69" name="Rectangle 46"/>
            <p:cNvSpPr>
              <a:spLocks noChangeArrowheads="1"/>
            </p:cNvSpPr>
            <p:nvPr/>
          </p:nvSpPr>
          <p:spPr bwMode="auto">
            <a:xfrm>
              <a:off x="3189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Line 47"/>
            <p:cNvSpPr>
              <a:spLocks noChangeShapeType="1"/>
            </p:cNvSpPr>
            <p:nvPr/>
          </p:nvSpPr>
          <p:spPr bwMode="auto">
            <a:xfrm>
              <a:off x="336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1" name="Line 48"/>
            <p:cNvSpPr>
              <a:spLocks noChangeShapeType="1"/>
            </p:cNvSpPr>
            <p:nvPr/>
          </p:nvSpPr>
          <p:spPr bwMode="auto">
            <a:xfrm>
              <a:off x="348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2" name="Line 49"/>
            <p:cNvSpPr>
              <a:spLocks noChangeShapeType="1"/>
            </p:cNvSpPr>
            <p:nvPr/>
          </p:nvSpPr>
          <p:spPr bwMode="auto">
            <a:xfrm>
              <a:off x="359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3" name="Line 50"/>
            <p:cNvSpPr>
              <a:spLocks noChangeShapeType="1"/>
            </p:cNvSpPr>
            <p:nvPr/>
          </p:nvSpPr>
          <p:spPr bwMode="auto">
            <a:xfrm>
              <a:off x="371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4" name="Line 51"/>
            <p:cNvSpPr>
              <a:spLocks noChangeShapeType="1"/>
            </p:cNvSpPr>
            <p:nvPr/>
          </p:nvSpPr>
          <p:spPr bwMode="auto">
            <a:xfrm>
              <a:off x="383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5" name="Line 52"/>
            <p:cNvSpPr>
              <a:spLocks noChangeShapeType="1"/>
            </p:cNvSpPr>
            <p:nvPr/>
          </p:nvSpPr>
          <p:spPr bwMode="auto">
            <a:xfrm>
              <a:off x="3950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6" name="Line 53"/>
            <p:cNvSpPr>
              <a:spLocks noChangeShapeType="1"/>
            </p:cNvSpPr>
            <p:nvPr/>
          </p:nvSpPr>
          <p:spPr bwMode="auto">
            <a:xfrm>
              <a:off x="4070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7" name="Line 54"/>
            <p:cNvSpPr>
              <a:spLocks noChangeShapeType="1"/>
            </p:cNvSpPr>
            <p:nvPr/>
          </p:nvSpPr>
          <p:spPr bwMode="auto">
            <a:xfrm>
              <a:off x="4190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8" name="Line 55"/>
            <p:cNvSpPr>
              <a:spLocks noChangeShapeType="1"/>
            </p:cNvSpPr>
            <p:nvPr/>
          </p:nvSpPr>
          <p:spPr bwMode="auto">
            <a:xfrm>
              <a:off x="430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79" name="Line 56"/>
            <p:cNvSpPr>
              <a:spLocks noChangeShapeType="1"/>
            </p:cNvSpPr>
            <p:nvPr/>
          </p:nvSpPr>
          <p:spPr bwMode="auto">
            <a:xfrm>
              <a:off x="442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0" name="Line 57"/>
            <p:cNvSpPr>
              <a:spLocks noChangeShapeType="1"/>
            </p:cNvSpPr>
            <p:nvPr/>
          </p:nvSpPr>
          <p:spPr bwMode="auto">
            <a:xfrm>
              <a:off x="4424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1" name="Rectangle 58"/>
            <p:cNvSpPr>
              <a:spLocks noChangeArrowheads="1"/>
            </p:cNvSpPr>
            <p:nvPr/>
          </p:nvSpPr>
          <p:spPr bwMode="auto">
            <a:xfrm>
              <a:off x="4370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Line 59"/>
            <p:cNvSpPr>
              <a:spLocks noChangeShapeType="1"/>
            </p:cNvSpPr>
            <p:nvPr/>
          </p:nvSpPr>
          <p:spPr bwMode="auto">
            <a:xfrm>
              <a:off x="454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3" name="Line 60"/>
            <p:cNvSpPr>
              <a:spLocks noChangeShapeType="1"/>
            </p:cNvSpPr>
            <p:nvPr/>
          </p:nvSpPr>
          <p:spPr bwMode="auto">
            <a:xfrm>
              <a:off x="4664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4" name="Line 61"/>
            <p:cNvSpPr>
              <a:spLocks noChangeShapeType="1"/>
            </p:cNvSpPr>
            <p:nvPr/>
          </p:nvSpPr>
          <p:spPr bwMode="auto">
            <a:xfrm>
              <a:off x="4778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5" name="Line 62"/>
            <p:cNvSpPr>
              <a:spLocks noChangeShapeType="1"/>
            </p:cNvSpPr>
            <p:nvPr/>
          </p:nvSpPr>
          <p:spPr bwMode="auto">
            <a:xfrm>
              <a:off x="4898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6" name="Line 63"/>
            <p:cNvSpPr>
              <a:spLocks noChangeShapeType="1"/>
            </p:cNvSpPr>
            <p:nvPr/>
          </p:nvSpPr>
          <p:spPr bwMode="auto">
            <a:xfrm>
              <a:off x="5017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7" name="Line 64"/>
            <p:cNvSpPr>
              <a:spLocks noChangeShapeType="1"/>
            </p:cNvSpPr>
            <p:nvPr/>
          </p:nvSpPr>
          <p:spPr bwMode="auto">
            <a:xfrm>
              <a:off x="5131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8" name="Line 65"/>
            <p:cNvSpPr>
              <a:spLocks noChangeShapeType="1"/>
            </p:cNvSpPr>
            <p:nvPr/>
          </p:nvSpPr>
          <p:spPr bwMode="auto">
            <a:xfrm>
              <a:off x="5251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89" name="Line 66"/>
            <p:cNvSpPr>
              <a:spLocks noChangeShapeType="1"/>
            </p:cNvSpPr>
            <p:nvPr/>
          </p:nvSpPr>
          <p:spPr bwMode="auto">
            <a:xfrm>
              <a:off x="5371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0" name="Line 67"/>
            <p:cNvSpPr>
              <a:spLocks noChangeShapeType="1"/>
            </p:cNvSpPr>
            <p:nvPr/>
          </p:nvSpPr>
          <p:spPr bwMode="auto">
            <a:xfrm>
              <a:off x="548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1" name="Line 68"/>
            <p:cNvSpPr>
              <a:spLocks noChangeShapeType="1"/>
            </p:cNvSpPr>
            <p:nvPr/>
          </p:nvSpPr>
          <p:spPr bwMode="auto">
            <a:xfrm>
              <a:off x="560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2" name="Line 69"/>
            <p:cNvSpPr>
              <a:spLocks noChangeShapeType="1"/>
            </p:cNvSpPr>
            <p:nvPr/>
          </p:nvSpPr>
          <p:spPr bwMode="auto">
            <a:xfrm>
              <a:off x="5605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3" name="Rectangle 70"/>
            <p:cNvSpPr>
              <a:spLocks noChangeArrowheads="1"/>
            </p:cNvSpPr>
            <p:nvPr/>
          </p:nvSpPr>
          <p:spPr bwMode="auto">
            <a:xfrm>
              <a:off x="5551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Line 71"/>
            <p:cNvSpPr>
              <a:spLocks noChangeShapeType="1"/>
            </p:cNvSpPr>
            <p:nvPr/>
          </p:nvSpPr>
          <p:spPr bwMode="auto">
            <a:xfrm>
              <a:off x="5725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5" name="Line 72"/>
            <p:cNvSpPr>
              <a:spLocks noChangeShapeType="1"/>
            </p:cNvSpPr>
            <p:nvPr/>
          </p:nvSpPr>
          <p:spPr bwMode="auto">
            <a:xfrm>
              <a:off x="583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6" name="Line 73"/>
            <p:cNvSpPr>
              <a:spLocks noChangeShapeType="1"/>
            </p:cNvSpPr>
            <p:nvPr/>
          </p:nvSpPr>
          <p:spPr bwMode="auto">
            <a:xfrm>
              <a:off x="595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7" name="Line 74"/>
            <p:cNvSpPr>
              <a:spLocks noChangeShapeType="1"/>
            </p:cNvSpPr>
            <p:nvPr/>
          </p:nvSpPr>
          <p:spPr bwMode="auto">
            <a:xfrm>
              <a:off x="6079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8" name="Line 75"/>
            <p:cNvSpPr>
              <a:spLocks noChangeShapeType="1"/>
            </p:cNvSpPr>
            <p:nvPr/>
          </p:nvSpPr>
          <p:spPr bwMode="auto">
            <a:xfrm>
              <a:off x="6193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99" name="Line 76"/>
            <p:cNvSpPr>
              <a:spLocks noChangeShapeType="1"/>
            </p:cNvSpPr>
            <p:nvPr/>
          </p:nvSpPr>
          <p:spPr bwMode="auto">
            <a:xfrm>
              <a:off x="6312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0" name="Line 77"/>
            <p:cNvSpPr>
              <a:spLocks noChangeShapeType="1"/>
            </p:cNvSpPr>
            <p:nvPr/>
          </p:nvSpPr>
          <p:spPr bwMode="auto">
            <a:xfrm>
              <a:off x="6432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1" name="Line 78"/>
            <p:cNvSpPr>
              <a:spLocks noChangeShapeType="1"/>
            </p:cNvSpPr>
            <p:nvPr/>
          </p:nvSpPr>
          <p:spPr bwMode="auto">
            <a:xfrm>
              <a:off x="654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2" name="Line 79"/>
            <p:cNvSpPr>
              <a:spLocks noChangeShapeType="1"/>
            </p:cNvSpPr>
            <p:nvPr/>
          </p:nvSpPr>
          <p:spPr bwMode="auto">
            <a:xfrm>
              <a:off x="666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3" name="Line 80"/>
            <p:cNvSpPr>
              <a:spLocks noChangeShapeType="1"/>
            </p:cNvSpPr>
            <p:nvPr/>
          </p:nvSpPr>
          <p:spPr bwMode="auto">
            <a:xfrm>
              <a:off x="6786" y="3190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4" name="Line 81"/>
            <p:cNvSpPr>
              <a:spLocks noChangeShapeType="1"/>
            </p:cNvSpPr>
            <p:nvPr/>
          </p:nvSpPr>
          <p:spPr bwMode="auto">
            <a:xfrm>
              <a:off x="6786" y="319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5" name="Rectangle 82"/>
            <p:cNvSpPr>
              <a:spLocks noChangeArrowheads="1"/>
            </p:cNvSpPr>
            <p:nvPr/>
          </p:nvSpPr>
          <p:spPr bwMode="auto">
            <a:xfrm>
              <a:off x="6732" y="326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83"/>
            <p:cNvSpPr>
              <a:spLocks noChangeArrowheads="1"/>
            </p:cNvSpPr>
            <p:nvPr/>
          </p:nvSpPr>
          <p:spPr bwMode="auto">
            <a:xfrm>
              <a:off x="-1188" y="146"/>
              <a:ext cx="445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Counts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Line 84"/>
            <p:cNvSpPr>
              <a:spLocks noChangeShapeType="1"/>
            </p:cNvSpPr>
            <p:nvPr/>
          </p:nvSpPr>
          <p:spPr bwMode="auto">
            <a:xfrm>
              <a:off x="-379" y="3178"/>
              <a:ext cx="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08" name="Rectangle 85"/>
            <p:cNvSpPr>
              <a:spLocks noChangeArrowheads="1"/>
            </p:cNvSpPr>
            <p:nvPr/>
          </p:nvSpPr>
          <p:spPr bwMode="auto">
            <a:xfrm>
              <a:off x="-475" y="3124"/>
              <a:ext cx="79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86"/>
            <p:cNvSpPr>
              <a:spLocks noChangeShapeType="1"/>
            </p:cNvSpPr>
            <p:nvPr/>
          </p:nvSpPr>
          <p:spPr bwMode="auto">
            <a:xfrm>
              <a:off x="-379" y="2578"/>
              <a:ext cx="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10" name="Rectangle 87"/>
            <p:cNvSpPr>
              <a:spLocks noChangeArrowheads="1"/>
            </p:cNvSpPr>
            <p:nvPr/>
          </p:nvSpPr>
          <p:spPr bwMode="auto">
            <a:xfrm>
              <a:off x="-529" y="2525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Line 88"/>
            <p:cNvSpPr>
              <a:spLocks noChangeShapeType="1"/>
            </p:cNvSpPr>
            <p:nvPr/>
          </p:nvSpPr>
          <p:spPr bwMode="auto">
            <a:xfrm>
              <a:off x="-379" y="1985"/>
              <a:ext cx="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12" name="Rectangle 89"/>
            <p:cNvSpPr>
              <a:spLocks noChangeArrowheads="1"/>
            </p:cNvSpPr>
            <p:nvPr/>
          </p:nvSpPr>
          <p:spPr bwMode="auto">
            <a:xfrm>
              <a:off x="-529" y="1931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Line 90"/>
            <p:cNvSpPr>
              <a:spLocks noChangeShapeType="1"/>
            </p:cNvSpPr>
            <p:nvPr/>
          </p:nvSpPr>
          <p:spPr bwMode="auto">
            <a:xfrm>
              <a:off x="-379" y="1392"/>
              <a:ext cx="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14" name="Rectangle 91"/>
            <p:cNvSpPr>
              <a:spLocks noChangeArrowheads="1"/>
            </p:cNvSpPr>
            <p:nvPr/>
          </p:nvSpPr>
          <p:spPr bwMode="auto">
            <a:xfrm>
              <a:off x="-529" y="1338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Line 92"/>
            <p:cNvSpPr>
              <a:spLocks noChangeShapeType="1"/>
            </p:cNvSpPr>
            <p:nvPr/>
          </p:nvSpPr>
          <p:spPr bwMode="auto">
            <a:xfrm>
              <a:off x="-379" y="793"/>
              <a:ext cx="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16" name="Rectangle 93"/>
            <p:cNvSpPr>
              <a:spLocks noChangeArrowheads="1"/>
            </p:cNvSpPr>
            <p:nvPr/>
          </p:nvSpPr>
          <p:spPr bwMode="auto">
            <a:xfrm>
              <a:off x="-529" y="739"/>
              <a:ext cx="157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Freeform 94"/>
            <p:cNvSpPr>
              <a:spLocks/>
            </p:cNvSpPr>
            <p:nvPr/>
          </p:nvSpPr>
          <p:spPr bwMode="auto">
            <a:xfrm>
              <a:off x="-295" y="289"/>
              <a:ext cx="7087" cy="2769"/>
            </a:xfrm>
            <a:custGeom>
              <a:avLst/>
              <a:gdLst>
                <a:gd name="T0" fmla="*/ 17 w 1182"/>
                <a:gd name="T1" fmla="*/ 412 h 462"/>
                <a:gd name="T2" fmla="*/ 38 w 1182"/>
                <a:gd name="T3" fmla="*/ 407 h 462"/>
                <a:gd name="T4" fmla="*/ 55 w 1182"/>
                <a:gd name="T5" fmla="*/ 397 h 462"/>
                <a:gd name="T6" fmla="*/ 72 w 1182"/>
                <a:gd name="T7" fmla="*/ 402 h 462"/>
                <a:gd name="T8" fmla="*/ 90 w 1182"/>
                <a:gd name="T9" fmla="*/ 392 h 462"/>
                <a:gd name="T10" fmla="*/ 107 w 1182"/>
                <a:gd name="T11" fmla="*/ 377 h 462"/>
                <a:gd name="T12" fmla="*/ 124 w 1182"/>
                <a:gd name="T13" fmla="*/ 377 h 462"/>
                <a:gd name="T14" fmla="*/ 142 w 1182"/>
                <a:gd name="T15" fmla="*/ 208 h 462"/>
                <a:gd name="T16" fmla="*/ 159 w 1182"/>
                <a:gd name="T17" fmla="*/ 338 h 462"/>
                <a:gd name="T18" fmla="*/ 179 w 1182"/>
                <a:gd name="T19" fmla="*/ 328 h 462"/>
                <a:gd name="T20" fmla="*/ 197 w 1182"/>
                <a:gd name="T21" fmla="*/ 333 h 462"/>
                <a:gd name="T22" fmla="*/ 216 w 1182"/>
                <a:gd name="T23" fmla="*/ 273 h 462"/>
                <a:gd name="T24" fmla="*/ 233 w 1182"/>
                <a:gd name="T25" fmla="*/ 268 h 462"/>
                <a:gd name="T26" fmla="*/ 250 w 1182"/>
                <a:gd name="T27" fmla="*/ 268 h 462"/>
                <a:gd name="T28" fmla="*/ 268 w 1182"/>
                <a:gd name="T29" fmla="*/ 358 h 462"/>
                <a:gd name="T30" fmla="*/ 284 w 1182"/>
                <a:gd name="T31" fmla="*/ 367 h 462"/>
                <a:gd name="T32" fmla="*/ 302 w 1182"/>
                <a:gd name="T33" fmla="*/ 372 h 462"/>
                <a:gd name="T34" fmla="*/ 318 w 1182"/>
                <a:gd name="T35" fmla="*/ 298 h 462"/>
                <a:gd name="T36" fmla="*/ 338 w 1182"/>
                <a:gd name="T37" fmla="*/ 432 h 462"/>
                <a:gd name="T38" fmla="*/ 356 w 1182"/>
                <a:gd name="T39" fmla="*/ 427 h 462"/>
                <a:gd name="T40" fmla="*/ 373 w 1182"/>
                <a:gd name="T41" fmla="*/ 407 h 462"/>
                <a:gd name="T42" fmla="*/ 390 w 1182"/>
                <a:gd name="T43" fmla="*/ 412 h 462"/>
                <a:gd name="T44" fmla="*/ 408 w 1182"/>
                <a:gd name="T45" fmla="*/ 392 h 462"/>
                <a:gd name="T46" fmla="*/ 425 w 1182"/>
                <a:gd name="T47" fmla="*/ 412 h 462"/>
                <a:gd name="T48" fmla="*/ 446 w 1182"/>
                <a:gd name="T49" fmla="*/ 412 h 462"/>
                <a:gd name="T50" fmla="*/ 463 w 1182"/>
                <a:gd name="T51" fmla="*/ 417 h 462"/>
                <a:gd name="T52" fmla="*/ 484 w 1182"/>
                <a:gd name="T53" fmla="*/ 412 h 462"/>
                <a:gd name="T54" fmla="*/ 504 w 1182"/>
                <a:gd name="T55" fmla="*/ 407 h 462"/>
                <a:gd name="T56" fmla="*/ 526 w 1182"/>
                <a:gd name="T57" fmla="*/ 392 h 462"/>
                <a:gd name="T58" fmla="*/ 543 w 1182"/>
                <a:gd name="T59" fmla="*/ 353 h 462"/>
                <a:gd name="T60" fmla="*/ 562 w 1182"/>
                <a:gd name="T61" fmla="*/ 412 h 462"/>
                <a:gd name="T62" fmla="*/ 584 w 1182"/>
                <a:gd name="T63" fmla="*/ 402 h 462"/>
                <a:gd name="T64" fmla="*/ 605 w 1182"/>
                <a:gd name="T65" fmla="*/ 407 h 462"/>
                <a:gd name="T66" fmla="*/ 626 w 1182"/>
                <a:gd name="T67" fmla="*/ 397 h 462"/>
                <a:gd name="T68" fmla="*/ 645 w 1182"/>
                <a:gd name="T69" fmla="*/ 333 h 462"/>
                <a:gd name="T70" fmla="*/ 661 w 1182"/>
                <a:gd name="T71" fmla="*/ 417 h 462"/>
                <a:gd name="T72" fmla="*/ 677 w 1182"/>
                <a:gd name="T73" fmla="*/ 238 h 462"/>
                <a:gd name="T74" fmla="*/ 693 w 1182"/>
                <a:gd name="T75" fmla="*/ 417 h 462"/>
                <a:gd name="T76" fmla="*/ 711 w 1182"/>
                <a:gd name="T77" fmla="*/ 427 h 462"/>
                <a:gd name="T78" fmla="*/ 730 w 1182"/>
                <a:gd name="T79" fmla="*/ 422 h 462"/>
                <a:gd name="T80" fmla="*/ 750 w 1182"/>
                <a:gd name="T81" fmla="*/ 422 h 462"/>
                <a:gd name="T82" fmla="*/ 771 w 1182"/>
                <a:gd name="T83" fmla="*/ 387 h 462"/>
                <a:gd name="T84" fmla="*/ 790 w 1182"/>
                <a:gd name="T85" fmla="*/ 432 h 462"/>
                <a:gd name="T86" fmla="*/ 813 w 1182"/>
                <a:gd name="T87" fmla="*/ 427 h 462"/>
                <a:gd name="T88" fmla="*/ 833 w 1182"/>
                <a:gd name="T89" fmla="*/ 417 h 462"/>
                <a:gd name="T90" fmla="*/ 850 w 1182"/>
                <a:gd name="T91" fmla="*/ 427 h 462"/>
                <a:gd name="T92" fmla="*/ 868 w 1182"/>
                <a:gd name="T93" fmla="*/ 412 h 462"/>
                <a:gd name="T94" fmla="*/ 887 w 1182"/>
                <a:gd name="T95" fmla="*/ 442 h 462"/>
                <a:gd name="T96" fmla="*/ 908 w 1182"/>
                <a:gd name="T97" fmla="*/ 442 h 462"/>
                <a:gd name="T98" fmla="*/ 930 w 1182"/>
                <a:gd name="T99" fmla="*/ 442 h 462"/>
                <a:gd name="T100" fmla="*/ 950 w 1182"/>
                <a:gd name="T101" fmla="*/ 447 h 462"/>
                <a:gd name="T102" fmla="*/ 967 w 1182"/>
                <a:gd name="T103" fmla="*/ 367 h 462"/>
                <a:gd name="T104" fmla="*/ 987 w 1182"/>
                <a:gd name="T105" fmla="*/ 412 h 462"/>
                <a:gd name="T106" fmla="*/ 1004 w 1182"/>
                <a:gd name="T107" fmla="*/ 442 h 462"/>
                <a:gd name="T108" fmla="*/ 1024 w 1182"/>
                <a:gd name="T109" fmla="*/ 447 h 462"/>
                <a:gd name="T110" fmla="*/ 1046 w 1182"/>
                <a:gd name="T111" fmla="*/ 452 h 462"/>
                <a:gd name="T112" fmla="*/ 1070 w 1182"/>
                <a:gd name="T113" fmla="*/ 442 h 462"/>
                <a:gd name="T114" fmla="*/ 1089 w 1182"/>
                <a:gd name="T115" fmla="*/ 452 h 462"/>
                <a:gd name="T116" fmla="*/ 1106 w 1182"/>
                <a:gd name="T117" fmla="*/ 442 h 462"/>
                <a:gd name="T118" fmla="*/ 1127 w 1182"/>
                <a:gd name="T119" fmla="*/ 452 h 462"/>
                <a:gd name="T120" fmla="*/ 1149 w 1182"/>
                <a:gd name="T121" fmla="*/ 452 h 462"/>
                <a:gd name="T122" fmla="*/ 1170 w 1182"/>
                <a:gd name="T123" fmla="*/ 45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2" h="462">
                  <a:moveTo>
                    <a:pt x="0" y="417"/>
                  </a:moveTo>
                  <a:lnTo>
                    <a:pt x="1" y="412"/>
                  </a:lnTo>
                  <a:lnTo>
                    <a:pt x="1" y="417"/>
                  </a:lnTo>
                  <a:lnTo>
                    <a:pt x="2" y="412"/>
                  </a:lnTo>
                  <a:lnTo>
                    <a:pt x="2" y="417"/>
                  </a:lnTo>
                  <a:lnTo>
                    <a:pt x="3" y="417"/>
                  </a:lnTo>
                  <a:lnTo>
                    <a:pt x="3" y="422"/>
                  </a:lnTo>
                  <a:lnTo>
                    <a:pt x="4" y="422"/>
                  </a:lnTo>
                  <a:lnTo>
                    <a:pt x="5" y="417"/>
                  </a:lnTo>
                  <a:lnTo>
                    <a:pt x="5" y="412"/>
                  </a:lnTo>
                  <a:lnTo>
                    <a:pt x="6" y="407"/>
                  </a:lnTo>
                  <a:lnTo>
                    <a:pt x="6" y="402"/>
                  </a:lnTo>
                  <a:lnTo>
                    <a:pt x="7" y="397"/>
                  </a:lnTo>
                  <a:lnTo>
                    <a:pt x="7" y="392"/>
                  </a:lnTo>
                  <a:lnTo>
                    <a:pt x="8" y="402"/>
                  </a:lnTo>
                  <a:lnTo>
                    <a:pt x="9" y="407"/>
                  </a:lnTo>
                  <a:lnTo>
                    <a:pt x="9" y="417"/>
                  </a:lnTo>
                  <a:lnTo>
                    <a:pt x="10" y="422"/>
                  </a:lnTo>
                  <a:lnTo>
                    <a:pt x="10" y="427"/>
                  </a:lnTo>
                  <a:lnTo>
                    <a:pt x="11" y="427"/>
                  </a:lnTo>
                  <a:lnTo>
                    <a:pt x="11" y="417"/>
                  </a:lnTo>
                  <a:lnTo>
                    <a:pt x="12" y="412"/>
                  </a:lnTo>
                  <a:lnTo>
                    <a:pt x="12" y="417"/>
                  </a:lnTo>
                  <a:lnTo>
                    <a:pt x="13" y="407"/>
                  </a:lnTo>
                  <a:lnTo>
                    <a:pt x="13" y="402"/>
                  </a:lnTo>
                  <a:lnTo>
                    <a:pt x="14" y="407"/>
                  </a:lnTo>
                  <a:lnTo>
                    <a:pt x="14" y="402"/>
                  </a:lnTo>
                  <a:lnTo>
                    <a:pt x="15" y="407"/>
                  </a:lnTo>
                  <a:lnTo>
                    <a:pt x="16" y="407"/>
                  </a:lnTo>
                  <a:lnTo>
                    <a:pt x="17" y="412"/>
                  </a:lnTo>
                  <a:lnTo>
                    <a:pt x="18" y="412"/>
                  </a:lnTo>
                  <a:lnTo>
                    <a:pt x="19" y="417"/>
                  </a:lnTo>
                  <a:lnTo>
                    <a:pt x="20" y="422"/>
                  </a:lnTo>
                  <a:lnTo>
                    <a:pt x="21" y="422"/>
                  </a:lnTo>
                  <a:lnTo>
                    <a:pt x="21" y="427"/>
                  </a:lnTo>
                  <a:lnTo>
                    <a:pt x="22" y="422"/>
                  </a:lnTo>
                  <a:lnTo>
                    <a:pt x="23" y="427"/>
                  </a:lnTo>
                  <a:lnTo>
                    <a:pt x="24" y="422"/>
                  </a:lnTo>
                  <a:lnTo>
                    <a:pt x="25" y="422"/>
                  </a:lnTo>
                  <a:lnTo>
                    <a:pt x="25" y="417"/>
                  </a:lnTo>
                  <a:lnTo>
                    <a:pt x="26" y="412"/>
                  </a:lnTo>
                  <a:lnTo>
                    <a:pt x="26" y="407"/>
                  </a:lnTo>
                  <a:lnTo>
                    <a:pt x="27" y="412"/>
                  </a:lnTo>
                  <a:lnTo>
                    <a:pt x="28" y="417"/>
                  </a:lnTo>
                  <a:lnTo>
                    <a:pt x="28" y="422"/>
                  </a:lnTo>
                  <a:lnTo>
                    <a:pt x="28" y="427"/>
                  </a:lnTo>
                  <a:lnTo>
                    <a:pt x="29" y="427"/>
                  </a:lnTo>
                  <a:lnTo>
                    <a:pt x="29" y="432"/>
                  </a:lnTo>
                  <a:lnTo>
                    <a:pt x="30" y="422"/>
                  </a:lnTo>
                  <a:lnTo>
                    <a:pt x="30" y="417"/>
                  </a:lnTo>
                  <a:lnTo>
                    <a:pt x="31" y="417"/>
                  </a:lnTo>
                  <a:lnTo>
                    <a:pt x="31" y="412"/>
                  </a:lnTo>
                  <a:lnTo>
                    <a:pt x="32" y="407"/>
                  </a:lnTo>
                  <a:lnTo>
                    <a:pt x="33" y="407"/>
                  </a:lnTo>
                  <a:lnTo>
                    <a:pt x="34" y="412"/>
                  </a:lnTo>
                  <a:lnTo>
                    <a:pt x="35" y="417"/>
                  </a:lnTo>
                  <a:lnTo>
                    <a:pt x="35" y="412"/>
                  </a:lnTo>
                  <a:lnTo>
                    <a:pt x="36" y="407"/>
                  </a:lnTo>
                  <a:lnTo>
                    <a:pt x="37" y="407"/>
                  </a:lnTo>
                  <a:lnTo>
                    <a:pt x="38" y="407"/>
                  </a:lnTo>
                  <a:lnTo>
                    <a:pt x="39" y="402"/>
                  </a:lnTo>
                  <a:lnTo>
                    <a:pt x="40" y="407"/>
                  </a:lnTo>
                  <a:lnTo>
                    <a:pt x="41" y="407"/>
                  </a:lnTo>
                  <a:lnTo>
                    <a:pt x="42" y="412"/>
                  </a:lnTo>
                  <a:lnTo>
                    <a:pt x="42" y="417"/>
                  </a:lnTo>
                  <a:lnTo>
                    <a:pt x="43" y="417"/>
                  </a:lnTo>
                  <a:lnTo>
                    <a:pt x="43" y="422"/>
                  </a:lnTo>
                  <a:lnTo>
                    <a:pt x="44" y="427"/>
                  </a:lnTo>
                  <a:lnTo>
                    <a:pt x="44" y="417"/>
                  </a:lnTo>
                  <a:lnTo>
                    <a:pt x="45" y="412"/>
                  </a:lnTo>
                  <a:lnTo>
                    <a:pt x="45" y="407"/>
                  </a:lnTo>
                  <a:lnTo>
                    <a:pt x="46" y="402"/>
                  </a:lnTo>
                  <a:lnTo>
                    <a:pt x="46" y="397"/>
                  </a:lnTo>
                  <a:lnTo>
                    <a:pt x="47" y="397"/>
                  </a:lnTo>
                  <a:lnTo>
                    <a:pt x="47" y="392"/>
                  </a:lnTo>
                  <a:lnTo>
                    <a:pt x="48" y="392"/>
                  </a:lnTo>
                  <a:lnTo>
                    <a:pt x="48" y="397"/>
                  </a:lnTo>
                  <a:lnTo>
                    <a:pt x="49" y="392"/>
                  </a:lnTo>
                  <a:lnTo>
                    <a:pt x="49" y="397"/>
                  </a:lnTo>
                  <a:lnTo>
                    <a:pt x="50" y="397"/>
                  </a:lnTo>
                  <a:lnTo>
                    <a:pt x="50" y="387"/>
                  </a:lnTo>
                  <a:lnTo>
                    <a:pt x="51" y="387"/>
                  </a:lnTo>
                  <a:lnTo>
                    <a:pt x="51" y="382"/>
                  </a:lnTo>
                  <a:lnTo>
                    <a:pt x="52" y="382"/>
                  </a:lnTo>
                  <a:lnTo>
                    <a:pt x="52" y="377"/>
                  </a:lnTo>
                  <a:lnTo>
                    <a:pt x="53" y="377"/>
                  </a:lnTo>
                  <a:lnTo>
                    <a:pt x="54" y="377"/>
                  </a:lnTo>
                  <a:lnTo>
                    <a:pt x="54" y="382"/>
                  </a:lnTo>
                  <a:lnTo>
                    <a:pt x="55" y="387"/>
                  </a:lnTo>
                  <a:lnTo>
                    <a:pt x="55" y="397"/>
                  </a:lnTo>
                  <a:lnTo>
                    <a:pt x="56" y="397"/>
                  </a:lnTo>
                  <a:lnTo>
                    <a:pt x="56" y="392"/>
                  </a:lnTo>
                  <a:lnTo>
                    <a:pt x="57" y="392"/>
                  </a:lnTo>
                  <a:lnTo>
                    <a:pt x="57" y="387"/>
                  </a:lnTo>
                  <a:lnTo>
                    <a:pt x="58" y="382"/>
                  </a:lnTo>
                  <a:lnTo>
                    <a:pt x="58" y="377"/>
                  </a:lnTo>
                  <a:lnTo>
                    <a:pt x="59" y="377"/>
                  </a:lnTo>
                  <a:lnTo>
                    <a:pt x="59" y="372"/>
                  </a:lnTo>
                  <a:lnTo>
                    <a:pt x="59" y="377"/>
                  </a:lnTo>
                  <a:lnTo>
                    <a:pt x="60" y="377"/>
                  </a:lnTo>
                  <a:lnTo>
                    <a:pt x="60" y="382"/>
                  </a:lnTo>
                  <a:lnTo>
                    <a:pt x="61" y="382"/>
                  </a:lnTo>
                  <a:lnTo>
                    <a:pt x="62" y="382"/>
                  </a:lnTo>
                  <a:lnTo>
                    <a:pt x="62" y="377"/>
                  </a:lnTo>
                  <a:lnTo>
                    <a:pt x="63" y="372"/>
                  </a:lnTo>
                  <a:lnTo>
                    <a:pt x="63" y="377"/>
                  </a:lnTo>
                  <a:lnTo>
                    <a:pt x="64" y="382"/>
                  </a:lnTo>
                  <a:lnTo>
                    <a:pt x="64" y="387"/>
                  </a:lnTo>
                  <a:lnTo>
                    <a:pt x="65" y="392"/>
                  </a:lnTo>
                  <a:lnTo>
                    <a:pt x="65" y="397"/>
                  </a:lnTo>
                  <a:lnTo>
                    <a:pt x="66" y="397"/>
                  </a:lnTo>
                  <a:lnTo>
                    <a:pt x="67" y="397"/>
                  </a:lnTo>
                  <a:lnTo>
                    <a:pt x="67" y="402"/>
                  </a:lnTo>
                  <a:lnTo>
                    <a:pt x="68" y="402"/>
                  </a:lnTo>
                  <a:lnTo>
                    <a:pt x="68" y="397"/>
                  </a:lnTo>
                  <a:lnTo>
                    <a:pt x="69" y="397"/>
                  </a:lnTo>
                  <a:lnTo>
                    <a:pt x="69" y="402"/>
                  </a:lnTo>
                  <a:lnTo>
                    <a:pt x="70" y="402"/>
                  </a:lnTo>
                  <a:lnTo>
                    <a:pt x="71" y="402"/>
                  </a:lnTo>
                  <a:lnTo>
                    <a:pt x="72" y="402"/>
                  </a:lnTo>
                  <a:lnTo>
                    <a:pt x="73" y="397"/>
                  </a:lnTo>
                  <a:lnTo>
                    <a:pt x="74" y="402"/>
                  </a:lnTo>
                  <a:lnTo>
                    <a:pt x="74" y="397"/>
                  </a:lnTo>
                  <a:lnTo>
                    <a:pt x="75" y="397"/>
                  </a:lnTo>
                  <a:lnTo>
                    <a:pt x="75" y="392"/>
                  </a:lnTo>
                  <a:lnTo>
                    <a:pt x="76" y="397"/>
                  </a:lnTo>
                  <a:lnTo>
                    <a:pt x="76" y="392"/>
                  </a:lnTo>
                  <a:lnTo>
                    <a:pt x="77" y="387"/>
                  </a:lnTo>
                  <a:lnTo>
                    <a:pt x="77" y="382"/>
                  </a:lnTo>
                  <a:lnTo>
                    <a:pt x="78" y="372"/>
                  </a:lnTo>
                  <a:lnTo>
                    <a:pt x="79" y="377"/>
                  </a:lnTo>
                  <a:lnTo>
                    <a:pt x="80" y="387"/>
                  </a:lnTo>
                  <a:lnTo>
                    <a:pt x="80" y="392"/>
                  </a:lnTo>
                  <a:lnTo>
                    <a:pt x="81" y="397"/>
                  </a:lnTo>
                  <a:lnTo>
                    <a:pt x="82" y="392"/>
                  </a:lnTo>
                  <a:lnTo>
                    <a:pt x="82" y="387"/>
                  </a:lnTo>
                  <a:lnTo>
                    <a:pt x="83" y="382"/>
                  </a:lnTo>
                  <a:lnTo>
                    <a:pt x="83" y="377"/>
                  </a:lnTo>
                  <a:lnTo>
                    <a:pt x="84" y="382"/>
                  </a:lnTo>
                  <a:lnTo>
                    <a:pt x="85" y="392"/>
                  </a:lnTo>
                  <a:lnTo>
                    <a:pt x="85" y="397"/>
                  </a:lnTo>
                  <a:lnTo>
                    <a:pt x="86" y="407"/>
                  </a:lnTo>
                  <a:lnTo>
                    <a:pt x="86" y="417"/>
                  </a:lnTo>
                  <a:lnTo>
                    <a:pt x="87" y="412"/>
                  </a:lnTo>
                  <a:lnTo>
                    <a:pt x="88" y="412"/>
                  </a:lnTo>
                  <a:lnTo>
                    <a:pt x="88" y="402"/>
                  </a:lnTo>
                  <a:lnTo>
                    <a:pt x="89" y="392"/>
                  </a:lnTo>
                  <a:lnTo>
                    <a:pt x="89" y="387"/>
                  </a:lnTo>
                  <a:lnTo>
                    <a:pt x="90" y="387"/>
                  </a:lnTo>
                  <a:lnTo>
                    <a:pt x="90" y="392"/>
                  </a:lnTo>
                  <a:lnTo>
                    <a:pt x="91" y="392"/>
                  </a:lnTo>
                  <a:lnTo>
                    <a:pt x="92" y="402"/>
                  </a:lnTo>
                  <a:lnTo>
                    <a:pt x="92" y="407"/>
                  </a:lnTo>
                  <a:lnTo>
                    <a:pt x="93" y="412"/>
                  </a:lnTo>
                  <a:lnTo>
                    <a:pt x="94" y="407"/>
                  </a:lnTo>
                  <a:lnTo>
                    <a:pt x="95" y="402"/>
                  </a:lnTo>
                  <a:lnTo>
                    <a:pt x="95" y="397"/>
                  </a:lnTo>
                  <a:lnTo>
                    <a:pt x="96" y="397"/>
                  </a:lnTo>
                  <a:lnTo>
                    <a:pt x="96" y="402"/>
                  </a:lnTo>
                  <a:lnTo>
                    <a:pt x="97" y="402"/>
                  </a:lnTo>
                  <a:lnTo>
                    <a:pt x="97" y="392"/>
                  </a:lnTo>
                  <a:lnTo>
                    <a:pt x="98" y="387"/>
                  </a:lnTo>
                  <a:lnTo>
                    <a:pt x="98" y="382"/>
                  </a:lnTo>
                  <a:lnTo>
                    <a:pt x="99" y="372"/>
                  </a:lnTo>
                  <a:lnTo>
                    <a:pt x="99" y="363"/>
                  </a:lnTo>
                  <a:lnTo>
                    <a:pt x="100" y="353"/>
                  </a:lnTo>
                  <a:lnTo>
                    <a:pt x="100" y="343"/>
                  </a:lnTo>
                  <a:lnTo>
                    <a:pt x="101" y="338"/>
                  </a:lnTo>
                  <a:lnTo>
                    <a:pt x="101" y="328"/>
                  </a:lnTo>
                  <a:lnTo>
                    <a:pt x="102" y="333"/>
                  </a:lnTo>
                  <a:lnTo>
                    <a:pt x="102" y="338"/>
                  </a:lnTo>
                  <a:lnTo>
                    <a:pt x="103" y="338"/>
                  </a:lnTo>
                  <a:lnTo>
                    <a:pt x="103" y="348"/>
                  </a:lnTo>
                  <a:lnTo>
                    <a:pt x="104" y="348"/>
                  </a:lnTo>
                  <a:lnTo>
                    <a:pt x="105" y="348"/>
                  </a:lnTo>
                  <a:lnTo>
                    <a:pt x="105" y="353"/>
                  </a:lnTo>
                  <a:lnTo>
                    <a:pt x="106" y="358"/>
                  </a:lnTo>
                  <a:lnTo>
                    <a:pt x="106" y="363"/>
                  </a:lnTo>
                  <a:lnTo>
                    <a:pt x="107" y="372"/>
                  </a:lnTo>
                  <a:lnTo>
                    <a:pt x="107" y="377"/>
                  </a:lnTo>
                  <a:lnTo>
                    <a:pt x="108" y="372"/>
                  </a:lnTo>
                  <a:lnTo>
                    <a:pt x="108" y="367"/>
                  </a:lnTo>
                  <a:lnTo>
                    <a:pt x="109" y="367"/>
                  </a:lnTo>
                  <a:lnTo>
                    <a:pt x="109" y="358"/>
                  </a:lnTo>
                  <a:lnTo>
                    <a:pt x="110" y="358"/>
                  </a:lnTo>
                  <a:lnTo>
                    <a:pt x="110" y="343"/>
                  </a:lnTo>
                  <a:lnTo>
                    <a:pt x="111" y="333"/>
                  </a:lnTo>
                  <a:lnTo>
                    <a:pt x="111" y="323"/>
                  </a:lnTo>
                  <a:lnTo>
                    <a:pt x="112" y="318"/>
                  </a:lnTo>
                  <a:lnTo>
                    <a:pt x="113" y="328"/>
                  </a:lnTo>
                  <a:lnTo>
                    <a:pt x="113" y="338"/>
                  </a:lnTo>
                  <a:lnTo>
                    <a:pt x="114" y="353"/>
                  </a:lnTo>
                  <a:lnTo>
                    <a:pt x="114" y="358"/>
                  </a:lnTo>
                  <a:lnTo>
                    <a:pt x="115" y="363"/>
                  </a:lnTo>
                  <a:lnTo>
                    <a:pt x="116" y="367"/>
                  </a:lnTo>
                  <a:lnTo>
                    <a:pt x="116" y="372"/>
                  </a:lnTo>
                  <a:lnTo>
                    <a:pt x="117" y="367"/>
                  </a:lnTo>
                  <a:lnTo>
                    <a:pt x="117" y="363"/>
                  </a:lnTo>
                  <a:lnTo>
                    <a:pt x="118" y="367"/>
                  </a:lnTo>
                  <a:lnTo>
                    <a:pt x="119" y="377"/>
                  </a:lnTo>
                  <a:lnTo>
                    <a:pt x="119" y="382"/>
                  </a:lnTo>
                  <a:lnTo>
                    <a:pt x="120" y="382"/>
                  </a:lnTo>
                  <a:lnTo>
                    <a:pt x="120" y="387"/>
                  </a:lnTo>
                  <a:lnTo>
                    <a:pt x="120" y="377"/>
                  </a:lnTo>
                  <a:lnTo>
                    <a:pt x="121" y="367"/>
                  </a:lnTo>
                  <a:lnTo>
                    <a:pt x="122" y="358"/>
                  </a:lnTo>
                  <a:lnTo>
                    <a:pt x="123" y="353"/>
                  </a:lnTo>
                  <a:lnTo>
                    <a:pt x="123" y="363"/>
                  </a:lnTo>
                  <a:lnTo>
                    <a:pt x="124" y="367"/>
                  </a:lnTo>
                  <a:lnTo>
                    <a:pt x="124" y="377"/>
                  </a:lnTo>
                  <a:lnTo>
                    <a:pt x="125" y="382"/>
                  </a:lnTo>
                  <a:lnTo>
                    <a:pt x="126" y="377"/>
                  </a:lnTo>
                  <a:lnTo>
                    <a:pt x="126" y="372"/>
                  </a:lnTo>
                  <a:lnTo>
                    <a:pt x="127" y="372"/>
                  </a:lnTo>
                  <a:lnTo>
                    <a:pt x="128" y="363"/>
                  </a:lnTo>
                  <a:lnTo>
                    <a:pt x="128" y="358"/>
                  </a:lnTo>
                  <a:lnTo>
                    <a:pt x="129" y="353"/>
                  </a:lnTo>
                  <a:lnTo>
                    <a:pt x="130" y="353"/>
                  </a:lnTo>
                  <a:lnTo>
                    <a:pt x="130" y="358"/>
                  </a:lnTo>
                  <a:lnTo>
                    <a:pt x="131" y="353"/>
                  </a:lnTo>
                  <a:lnTo>
                    <a:pt x="131" y="348"/>
                  </a:lnTo>
                  <a:lnTo>
                    <a:pt x="132" y="353"/>
                  </a:lnTo>
                  <a:lnTo>
                    <a:pt x="132" y="358"/>
                  </a:lnTo>
                  <a:lnTo>
                    <a:pt x="133" y="363"/>
                  </a:lnTo>
                  <a:lnTo>
                    <a:pt x="134" y="358"/>
                  </a:lnTo>
                  <a:lnTo>
                    <a:pt x="135" y="353"/>
                  </a:lnTo>
                  <a:lnTo>
                    <a:pt x="136" y="358"/>
                  </a:lnTo>
                  <a:lnTo>
                    <a:pt x="136" y="353"/>
                  </a:lnTo>
                  <a:lnTo>
                    <a:pt x="137" y="348"/>
                  </a:lnTo>
                  <a:lnTo>
                    <a:pt x="137" y="338"/>
                  </a:lnTo>
                  <a:lnTo>
                    <a:pt x="138" y="318"/>
                  </a:lnTo>
                  <a:lnTo>
                    <a:pt x="138" y="308"/>
                  </a:lnTo>
                  <a:lnTo>
                    <a:pt x="139" y="293"/>
                  </a:lnTo>
                  <a:lnTo>
                    <a:pt x="139" y="283"/>
                  </a:lnTo>
                  <a:lnTo>
                    <a:pt x="140" y="268"/>
                  </a:lnTo>
                  <a:lnTo>
                    <a:pt x="140" y="263"/>
                  </a:lnTo>
                  <a:lnTo>
                    <a:pt x="141" y="258"/>
                  </a:lnTo>
                  <a:lnTo>
                    <a:pt x="141" y="253"/>
                  </a:lnTo>
                  <a:lnTo>
                    <a:pt x="142" y="233"/>
                  </a:lnTo>
                  <a:lnTo>
                    <a:pt x="142" y="208"/>
                  </a:lnTo>
                  <a:lnTo>
                    <a:pt x="143" y="164"/>
                  </a:lnTo>
                  <a:lnTo>
                    <a:pt x="143" y="114"/>
                  </a:lnTo>
                  <a:lnTo>
                    <a:pt x="144" y="74"/>
                  </a:lnTo>
                  <a:lnTo>
                    <a:pt x="144" y="29"/>
                  </a:lnTo>
                  <a:lnTo>
                    <a:pt x="145" y="0"/>
                  </a:lnTo>
                  <a:lnTo>
                    <a:pt x="146" y="10"/>
                  </a:lnTo>
                  <a:lnTo>
                    <a:pt x="146" y="39"/>
                  </a:lnTo>
                  <a:lnTo>
                    <a:pt x="147" y="79"/>
                  </a:lnTo>
                  <a:lnTo>
                    <a:pt x="147" y="129"/>
                  </a:lnTo>
                  <a:lnTo>
                    <a:pt x="148" y="179"/>
                  </a:lnTo>
                  <a:lnTo>
                    <a:pt x="148" y="223"/>
                  </a:lnTo>
                  <a:lnTo>
                    <a:pt x="149" y="258"/>
                  </a:lnTo>
                  <a:lnTo>
                    <a:pt x="149" y="293"/>
                  </a:lnTo>
                  <a:lnTo>
                    <a:pt x="150" y="308"/>
                  </a:lnTo>
                  <a:lnTo>
                    <a:pt x="150" y="318"/>
                  </a:lnTo>
                  <a:lnTo>
                    <a:pt x="151" y="323"/>
                  </a:lnTo>
                  <a:lnTo>
                    <a:pt x="151" y="318"/>
                  </a:lnTo>
                  <a:lnTo>
                    <a:pt x="152" y="323"/>
                  </a:lnTo>
                  <a:lnTo>
                    <a:pt x="152" y="333"/>
                  </a:lnTo>
                  <a:lnTo>
                    <a:pt x="153" y="328"/>
                  </a:lnTo>
                  <a:lnTo>
                    <a:pt x="154" y="338"/>
                  </a:lnTo>
                  <a:lnTo>
                    <a:pt x="154" y="343"/>
                  </a:lnTo>
                  <a:lnTo>
                    <a:pt x="155" y="343"/>
                  </a:lnTo>
                  <a:lnTo>
                    <a:pt x="155" y="348"/>
                  </a:lnTo>
                  <a:lnTo>
                    <a:pt x="156" y="353"/>
                  </a:lnTo>
                  <a:lnTo>
                    <a:pt x="156" y="343"/>
                  </a:lnTo>
                  <a:lnTo>
                    <a:pt x="157" y="343"/>
                  </a:lnTo>
                  <a:lnTo>
                    <a:pt x="158" y="343"/>
                  </a:lnTo>
                  <a:lnTo>
                    <a:pt x="158" y="338"/>
                  </a:lnTo>
                  <a:lnTo>
                    <a:pt x="159" y="338"/>
                  </a:lnTo>
                  <a:lnTo>
                    <a:pt x="160" y="333"/>
                  </a:lnTo>
                  <a:lnTo>
                    <a:pt x="161" y="333"/>
                  </a:lnTo>
                  <a:lnTo>
                    <a:pt x="161" y="338"/>
                  </a:lnTo>
                  <a:lnTo>
                    <a:pt x="162" y="348"/>
                  </a:lnTo>
                  <a:lnTo>
                    <a:pt x="162" y="353"/>
                  </a:lnTo>
                  <a:lnTo>
                    <a:pt x="163" y="358"/>
                  </a:lnTo>
                  <a:lnTo>
                    <a:pt x="163" y="363"/>
                  </a:lnTo>
                  <a:lnTo>
                    <a:pt x="164" y="363"/>
                  </a:lnTo>
                  <a:lnTo>
                    <a:pt x="165" y="363"/>
                  </a:lnTo>
                  <a:lnTo>
                    <a:pt x="165" y="358"/>
                  </a:lnTo>
                  <a:lnTo>
                    <a:pt x="166" y="353"/>
                  </a:lnTo>
                  <a:lnTo>
                    <a:pt x="166" y="348"/>
                  </a:lnTo>
                  <a:lnTo>
                    <a:pt x="167" y="348"/>
                  </a:lnTo>
                  <a:lnTo>
                    <a:pt x="168" y="353"/>
                  </a:lnTo>
                  <a:lnTo>
                    <a:pt x="168" y="358"/>
                  </a:lnTo>
                  <a:lnTo>
                    <a:pt x="169" y="358"/>
                  </a:lnTo>
                  <a:lnTo>
                    <a:pt x="170" y="348"/>
                  </a:lnTo>
                  <a:lnTo>
                    <a:pt x="171" y="348"/>
                  </a:lnTo>
                  <a:lnTo>
                    <a:pt x="172" y="328"/>
                  </a:lnTo>
                  <a:lnTo>
                    <a:pt x="172" y="323"/>
                  </a:lnTo>
                  <a:lnTo>
                    <a:pt x="173" y="323"/>
                  </a:lnTo>
                  <a:lnTo>
                    <a:pt x="174" y="323"/>
                  </a:lnTo>
                  <a:lnTo>
                    <a:pt x="174" y="333"/>
                  </a:lnTo>
                  <a:lnTo>
                    <a:pt x="175" y="338"/>
                  </a:lnTo>
                  <a:lnTo>
                    <a:pt x="176" y="338"/>
                  </a:lnTo>
                  <a:lnTo>
                    <a:pt x="177" y="343"/>
                  </a:lnTo>
                  <a:lnTo>
                    <a:pt x="177" y="348"/>
                  </a:lnTo>
                  <a:lnTo>
                    <a:pt x="178" y="343"/>
                  </a:lnTo>
                  <a:lnTo>
                    <a:pt x="178" y="333"/>
                  </a:lnTo>
                  <a:lnTo>
                    <a:pt x="179" y="328"/>
                  </a:lnTo>
                  <a:lnTo>
                    <a:pt x="179" y="338"/>
                  </a:lnTo>
                  <a:lnTo>
                    <a:pt x="180" y="338"/>
                  </a:lnTo>
                  <a:lnTo>
                    <a:pt x="180" y="348"/>
                  </a:lnTo>
                  <a:lnTo>
                    <a:pt x="181" y="343"/>
                  </a:lnTo>
                  <a:lnTo>
                    <a:pt x="182" y="348"/>
                  </a:lnTo>
                  <a:lnTo>
                    <a:pt x="182" y="343"/>
                  </a:lnTo>
                  <a:lnTo>
                    <a:pt x="182" y="348"/>
                  </a:lnTo>
                  <a:lnTo>
                    <a:pt x="183" y="358"/>
                  </a:lnTo>
                  <a:lnTo>
                    <a:pt x="184" y="353"/>
                  </a:lnTo>
                  <a:lnTo>
                    <a:pt x="184" y="348"/>
                  </a:lnTo>
                  <a:lnTo>
                    <a:pt x="185" y="338"/>
                  </a:lnTo>
                  <a:lnTo>
                    <a:pt x="186" y="338"/>
                  </a:lnTo>
                  <a:lnTo>
                    <a:pt x="186" y="333"/>
                  </a:lnTo>
                  <a:lnTo>
                    <a:pt x="187" y="328"/>
                  </a:lnTo>
                  <a:lnTo>
                    <a:pt x="188" y="333"/>
                  </a:lnTo>
                  <a:lnTo>
                    <a:pt x="189" y="338"/>
                  </a:lnTo>
                  <a:lnTo>
                    <a:pt x="189" y="333"/>
                  </a:lnTo>
                  <a:lnTo>
                    <a:pt x="190" y="338"/>
                  </a:lnTo>
                  <a:lnTo>
                    <a:pt x="191" y="333"/>
                  </a:lnTo>
                  <a:lnTo>
                    <a:pt x="191" y="338"/>
                  </a:lnTo>
                  <a:lnTo>
                    <a:pt x="192" y="333"/>
                  </a:lnTo>
                  <a:lnTo>
                    <a:pt x="193" y="328"/>
                  </a:lnTo>
                  <a:lnTo>
                    <a:pt x="193" y="323"/>
                  </a:lnTo>
                  <a:lnTo>
                    <a:pt x="194" y="318"/>
                  </a:lnTo>
                  <a:lnTo>
                    <a:pt x="195" y="323"/>
                  </a:lnTo>
                  <a:lnTo>
                    <a:pt x="195" y="328"/>
                  </a:lnTo>
                  <a:lnTo>
                    <a:pt x="196" y="328"/>
                  </a:lnTo>
                  <a:lnTo>
                    <a:pt x="196" y="323"/>
                  </a:lnTo>
                  <a:lnTo>
                    <a:pt x="197" y="328"/>
                  </a:lnTo>
                  <a:lnTo>
                    <a:pt x="197" y="333"/>
                  </a:lnTo>
                  <a:lnTo>
                    <a:pt x="198" y="328"/>
                  </a:lnTo>
                  <a:lnTo>
                    <a:pt x="198" y="313"/>
                  </a:lnTo>
                  <a:lnTo>
                    <a:pt x="199" y="308"/>
                  </a:lnTo>
                  <a:lnTo>
                    <a:pt x="199" y="303"/>
                  </a:lnTo>
                  <a:lnTo>
                    <a:pt x="200" y="308"/>
                  </a:lnTo>
                  <a:lnTo>
                    <a:pt x="200" y="313"/>
                  </a:lnTo>
                  <a:lnTo>
                    <a:pt x="201" y="318"/>
                  </a:lnTo>
                  <a:lnTo>
                    <a:pt x="202" y="323"/>
                  </a:lnTo>
                  <a:lnTo>
                    <a:pt x="203" y="318"/>
                  </a:lnTo>
                  <a:lnTo>
                    <a:pt x="203" y="313"/>
                  </a:lnTo>
                  <a:lnTo>
                    <a:pt x="204" y="308"/>
                  </a:lnTo>
                  <a:lnTo>
                    <a:pt x="205" y="308"/>
                  </a:lnTo>
                  <a:lnTo>
                    <a:pt x="206" y="308"/>
                  </a:lnTo>
                  <a:lnTo>
                    <a:pt x="207" y="313"/>
                  </a:lnTo>
                  <a:lnTo>
                    <a:pt x="207" y="308"/>
                  </a:lnTo>
                  <a:lnTo>
                    <a:pt x="208" y="308"/>
                  </a:lnTo>
                  <a:lnTo>
                    <a:pt x="208" y="303"/>
                  </a:lnTo>
                  <a:lnTo>
                    <a:pt x="209" y="308"/>
                  </a:lnTo>
                  <a:lnTo>
                    <a:pt x="209" y="313"/>
                  </a:lnTo>
                  <a:lnTo>
                    <a:pt x="210" y="308"/>
                  </a:lnTo>
                  <a:lnTo>
                    <a:pt x="210" y="298"/>
                  </a:lnTo>
                  <a:lnTo>
                    <a:pt x="211" y="298"/>
                  </a:lnTo>
                  <a:lnTo>
                    <a:pt x="211" y="303"/>
                  </a:lnTo>
                  <a:lnTo>
                    <a:pt x="212" y="293"/>
                  </a:lnTo>
                  <a:lnTo>
                    <a:pt x="213" y="288"/>
                  </a:lnTo>
                  <a:lnTo>
                    <a:pt x="214" y="303"/>
                  </a:lnTo>
                  <a:lnTo>
                    <a:pt x="214" y="298"/>
                  </a:lnTo>
                  <a:lnTo>
                    <a:pt x="215" y="288"/>
                  </a:lnTo>
                  <a:lnTo>
                    <a:pt x="216" y="288"/>
                  </a:lnTo>
                  <a:lnTo>
                    <a:pt x="216" y="273"/>
                  </a:lnTo>
                  <a:lnTo>
                    <a:pt x="217" y="268"/>
                  </a:lnTo>
                  <a:lnTo>
                    <a:pt x="217" y="273"/>
                  </a:lnTo>
                  <a:lnTo>
                    <a:pt x="218" y="263"/>
                  </a:lnTo>
                  <a:lnTo>
                    <a:pt x="218" y="253"/>
                  </a:lnTo>
                  <a:lnTo>
                    <a:pt x="219" y="253"/>
                  </a:lnTo>
                  <a:lnTo>
                    <a:pt x="220" y="258"/>
                  </a:lnTo>
                  <a:lnTo>
                    <a:pt x="220" y="248"/>
                  </a:lnTo>
                  <a:lnTo>
                    <a:pt x="221" y="248"/>
                  </a:lnTo>
                  <a:lnTo>
                    <a:pt x="221" y="258"/>
                  </a:lnTo>
                  <a:lnTo>
                    <a:pt x="222" y="263"/>
                  </a:lnTo>
                  <a:lnTo>
                    <a:pt x="222" y="278"/>
                  </a:lnTo>
                  <a:lnTo>
                    <a:pt x="223" y="298"/>
                  </a:lnTo>
                  <a:lnTo>
                    <a:pt x="223" y="308"/>
                  </a:lnTo>
                  <a:lnTo>
                    <a:pt x="224" y="313"/>
                  </a:lnTo>
                  <a:lnTo>
                    <a:pt x="224" y="318"/>
                  </a:lnTo>
                  <a:lnTo>
                    <a:pt x="225" y="323"/>
                  </a:lnTo>
                  <a:lnTo>
                    <a:pt x="225" y="318"/>
                  </a:lnTo>
                  <a:lnTo>
                    <a:pt x="226" y="318"/>
                  </a:lnTo>
                  <a:lnTo>
                    <a:pt x="227" y="303"/>
                  </a:lnTo>
                  <a:lnTo>
                    <a:pt x="227" y="298"/>
                  </a:lnTo>
                  <a:lnTo>
                    <a:pt x="228" y="298"/>
                  </a:lnTo>
                  <a:lnTo>
                    <a:pt x="229" y="298"/>
                  </a:lnTo>
                  <a:lnTo>
                    <a:pt x="229" y="288"/>
                  </a:lnTo>
                  <a:lnTo>
                    <a:pt x="230" y="283"/>
                  </a:lnTo>
                  <a:lnTo>
                    <a:pt x="230" y="278"/>
                  </a:lnTo>
                  <a:lnTo>
                    <a:pt x="231" y="273"/>
                  </a:lnTo>
                  <a:lnTo>
                    <a:pt x="231" y="283"/>
                  </a:lnTo>
                  <a:lnTo>
                    <a:pt x="232" y="283"/>
                  </a:lnTo>
                  <a:lnTo>
                    <a:pt x="232" y="278"/>
                  </a:lnTo>
                  <a:lnTo>
                    <a:pt x="233" y="268"/>
                  </a:lnTo>
                  <a:lnTo>
                    <a:pt x="233" y="263"/>
                  </a:lnTo>
                  <a:lnTo>
                    <a:pt x="234" y="263"/>
                  </a:lnTo>
                  <a:lnTo>
                    <a:pt x="234" y="258"/>
                  </a:lnTo>
                  <a:lnTo>
                    <a:pt x="235" y="253"/>
                  </a:lnTo>
                  <a:lnTo>
                    <a:pt x="236" y="253"/>
                  </a:lnTo>
                  <a:lnTo>
                    <a:pt x="236" y="263"/>
                  </a:lnTo>
                  <a:lnTo>
                    <a:pt x="237" y="268"/>
                  </a:lnTo>
                  <a:lnTo>
                    <a:pt x="237" y="283"/>
                  </a:lnTo>
                  <a:lnTo>
                    <a:pt x="238" y="293"/>
                  </a:lnTo>
                  <a:lnTo>
                    <a:pt x="239" y="293"/>
                  </a:lnTo>
                  <a:lnTo>
                    <a:pt x="240" y="283"/>
                  </a:lnTo>
                  <a:lnTo>
                    <a:pt x="240" y="288"/>
                  </a:lnTo>
                  <a:lnTo>
                    <a:pt x="241" y="288"/>
                  </a:lnTo>
                  <a:lnTo>
                    <a:pt x="241" y="293"/>
                  </a:lnTo>
                  <a:lnTo>
                    <a:pt x="242" y="298"/>
                  </a:lnTo>
                  <a:lnTo>
                    <a:pt x="242" y="303"/>
                  </a:lnTo>
                  <a:lnTo>
                    <a:pt x="243" y="323"/>
                  </a:lnTo>
                  <a:lnTo>
                    <a:pt x="243" y="333"/>
                  </a:lnTo>
                  <a:lnTo>
                    <a:pt x="244" y="333"/>
                  </a:lnTo>
                  <a:lnTo>
                    <a:pt x="244" y="343"/>
                  </a:lnTo>
                  <a:lnTo>
                    <a:pt x="245" y="348"/>
                  </a:lnTo>
                  <a:lnTo>
                    <a:pt x="246" y="338"/>
                  </a:lnTo>
                  <a:lnTo>
                    <a:pt x="247" y="338"/>
                  </a:lnTo>
                  <a:lnTo>
                    <a:pt x="247" y="333"/>
                  </a:lnTo>
                  <a:lnTo>
                    <a:pt x="248" y="323"/>
                  </a:lnTo>
                  <a:lnTo>
                    <a:pt x="248" y="318"/>
                  </a:lnTo>
                  <a:lnTo>
                    <a:pt x="249" y="303"/>
                  </a:lnTo>
                  <a:lnTo>
                    <a:pt x="249" y="293"/>
                  </a:lnTo>
                  <a:lnTo>
                    <a:pt x="250" y="278"/>
                  </a:lnTo>
                  <a:lnTo>
                    <a:pt x="250" y="268"/>
                  </a:lnTo>
                  <a:lnTo>
                    <a:pt x="251" y="268"/>
                  </a:lnTo>
                  <a:lnTo>
                    <a:pt x="251" y="273"/>
                  </a:lnTo>
                  <a:lnTo>
                    <a:pt x="252" y="258"/>
                  </a:lnTo>
                  <a:lnTo>
                    <a:pt x="252" y="243"/>
                  </a:lnTo>
                  <a:lnTo>
                    <a:pt x="253" y="223"/>
                  </a:lnTo>
                  <a:lnTo>
                    <a:pt x="253" y="213"/>
                  </a:lnTo>
                  <a:lnTo>
                    <a:pt x="254" y="203"/>
                  </a:lnTo>
                  <a:lnTo>
                    <a:pt x="254" y="179"/>
                  </a:lnTo>
                  <a:lnTo>
                    <a:pt x="255" y="164"/>
                  </a:lnTo>
                  <a:lnTo>
                    <a:pt x="256" y="159"/>
                  </a:lnTo>
                  <a:lnTo>
                    <a:pt x="257" y="164"/>
                  </a:lnTo>
                  <a:lnTo>
                    <a:pt x="257" y="179"/>
                  </a:lnTo>
                  <a:lnTo>
                    <a:pt x="258" y="193"/>
                  </a:lnTo>
                  <a:lnTo>
                    <a:pt x="258" y="213"/>
                  </a:lnTo>
                  <a:lnTo>
                    <a:pt x="259" y="243"/>
                  </a:lnTo>
                  <a:lnTo>
                    <a:pt x="259" y="268"/>
                  </a:lnTo>
                  <a:lnTo>
                    <a:pt x="260" y="288"/>
                  </a:lnTo>
                  <a:lnTo>
                    <a:pt x="260" y="313"/>
                  </a:lnTo>
                  <a:lnTo>
                    <a:pt x="261" y="323"/>
                  </a:lnTo>
                  <a:lnTo>
                    <a:pt x="262" y="323"/>
                  </a:lnTo>
                  <a:lnTo>
                    <a:pt x="263" y="313"/>
                  </a:lnTo>
                  <a:lnTo>
                    <a:pt x="263" y="308"/>
                  </a:lnTo>
                  <a:lnTo>
                    <a:pt x="264" y="313"/>
                  </a:lnTo>
                  <a:lnTo>
                    <a:pt x="264" y="328"/>
                  </a:lnTo>
                  <a:lnTo>
                    <a:pt x="265" y="333"/>
                  </a:lnTo>
                  <a:lnTo>
                    <a:pt x="265" y="338"/>
                  </a:lnTo>
                  <a:lnTo>
                    <a:pt x="266" y="343"/>
                  </a:lnTo>
                  <a:lnTo>
                    <a:pt x="266" y="353"/>
                  </a:lnTo>
                  <a:lnTo>
                    <a:pt x="267" y="353"/>
                  </a:lnTo>
                  <a:lnTo>
                    <a:pt x="268" y="358"/>
                  </a:lnTo>
                  <a:lnTo>
                    <a:pt x="269" y="358"/>
                  </a:lnTo>
                  <a:lnTo>
                    <a:pt x="269" y="353"/>
                  </a:lnTo>
                  <a:lnTo>
                    <a:pt x="270" y="348"/>
                  </a:lnTo>
                  <a:lnTo>
                    <a:pt x="270" y="358"/>
                  </a:lnTo>
                  <a:lnTo>
                    <a:pt x="271" y="367"/>
                  </a:lnTo>
                  <a:lnTo>
                    <a:pt x="271" y="363"/>
                  </a:lnTo>
                  <a:lnTo>
                    <a:pt x="272" y="358"/>
                  </a:lnTo>
                  <a:lnTo>
                    <a:pt x="272" y="353"/>
                  </a:lnTo>
                  <a:lnTo>
                    <a:pt x="273" y="353"/>
                  </a:lnTo>
                  <a:lnTo>
                    <a:pt x="273" y="358"/>
                  </a:lnTo>
                  <a:lnTo>
                    <a:pt x="274" y="353"/>
                  </a:lnTo>
                  <a:lnTo>
                    <a:pt x="274" y="343"/>
                  </a:lnTo>
                  <a:lnTo>
                    <a:pt x="275" y="343"/>
                  </a:lnTo>
                  <a:lnTo>
                    <a:pt x="275" y="348"/>
                  </a:lnTo>
                  <a:lnTo>
                    <a:pt x="276" y="353"/>
                  </a:lnTo>
                  <a:lnTo>
                    <a:pt x="277" y="353"/>
                  </a:lnTo>
                  <a:lnTo>
                    <a:pt x="277" y="343"/>
                  </a:lnTo>
                  <a:lnTo>
                    <a:pt x="278" y="323"/>
                  </a:lnTo>
                  <a:lnTo>
                    <a:pt x="278" y="313"/>
                  </a:lnTo>
                  <a:lnTo>
                    <a:pt x="279" y="318"/>
                  </a:lnTo>
                  <a:lnTo>
                    <a:pt x="279" y="328"/>
                  </a:lnTo>
                  <a:lnTo>
                    <a:pt x="280" y="343"/>
                  </a:lnTo>
                  <a:lnTo>
                    <a:pt x="280" y="358"/>
                  </a:lnTo>
                  <a:lnTo>
                    <a:pt x="281" y="363"/>
                  </a:lnTo>
                  <a:lnTo>
                    <a:pt x="281" y="377"/>
                  </a:lnTo>
                  <a:lnTo>
                    <a:pt x="282" y="382"/>
                  </a:lnTo>
                  <a:lnTo>
                    <a:pt x="283" y="382"/>
                  </a:lnTo>
                  <a:lnTo>
                    <a:pt x="283" y="377"/>
                  </a:lnTo>
                  <a:lnTo>
                    <a:pt x="284" y="372"/>
                  </a:lnTo>
                  <a:lnTo>
                    <a:pt x="284" y="367"/>
                  </a:lnTo>
                  <a:lnTo>
                    <a:pt x="285" y="367"/>
                  </a:lnTo>
                  <a:lnTo>
                    <a:pt x="286" y="367"/>
                  </a:lnTo>
                  <a:lnTo>
                    <a:pt x="286" y="372"/>
                  </a:lnTo>
                  <a:lnTo>
                    <a:pt x="287" y="367"/>
                  </a:lnTo>
                  <a:lnTo>
                    <a:pt x="287" y="372"/>
                  </a:lnTo>
                  <a:lnTo>
                    <a:pt x="288" y="372"/>
                  </a:lnTo>
                  <a:lnTo>
                    <a:pt x="288" y="367"/>
                  </a:lnTo>
                  <a:lnTo>
                    <a:pt x="289" y="372"/>
                  </a:lnTo>
                  <a:lnTo>
                    <a:pt x="289" y="377"/>
                  </a:lnTo>
                  <a:lnTo>
                    <a:pt x="290" y="387"/>
                  </a:lnTo>
                  <a:lnTo>
                    <a:pt x="290" y="397"/>
                  </a:lnTo>
                  <a:lnTo>
                    <a:pt x="291" y="397"/>
                  </a:lnTo>
                  <a:lnTo>
                    <a:pt x="292" y="392"/>
                  </a:lnTo>
                  <a:lnTo>
                    <a:pt x="292" y="387"/>
                  </a:lnTo>
                  <a:lnTo>
                    <a:pt x="293" y="382"/>
                  </a:lnTo>
                  <a:lnTo>
                    <a:pt x="293" y="377"/>
                  </a:lnTo>
                  <a:lnTo>
                    <a:pt x="294" y="377"/>
                  </a:lnTo>
                  <a:lnTo>
                    <a:pt x="294" y="372"/>
                  </a:lnTo>
                  <a:lnTo>
                    <a:pt x="295" y="367"/>
                  </a:lnTo>
                  <a:lnTo>
                    <a:pt x="296" y="372"/>
                  </a:lnTo>
                  <a:lnTo>
                    <a:pt x="296" y="377"/>
                  </a:lnTo>
                  <a:lnTo>
                    <a:pt x="297" y="382"/>
                  </a:lnTo>
                  <a:lnTo>
                    <a:pt x="298" y="387"/>
                  </a:lnTo>
                  <a:lnTo>
                    <a:pt x="298" y="382"/>
                  </a:lnTo>
                  <a:lnTo>
                    <a:pt x="299" y="387"/>
                  </a:lnTo>
                  <a:lnTo>
                    <a:pt x="299" y="382"/>
                  </a:lnTo>
                  <a:lnTo>
                    <a:pt x="300" y="382"/>
                  </a:lnTo>
                  <a:lnTo>
                    <a:pt x="300" y="377"/>
                  </a:lnTo>
                  <a:lnTo>
                    <a:pt x="301" y="372"/>
                  </a:lnTo>
                  <a:lnTo>
                    <a:pt x="302" y="372"/>
                  </a:lnTo>
                  <a:lnTo>
                    <a:pt x="302" y="377"/>
                  </a:lnTo>
                  <a:lnTo>
                    <a:pt x="303" y="382"/>
                  </a:lnTo>
                  <a:lnTo>
                    <a:pt x="303" y="387"/>
                  </a:lnTo>
                  <a:lnTo>
                    <a:pt x="304" y="392"/>
                  </a:lnTo>
                  <a:lnTo>
                    <a:pt x="304" y="397"/>
                  </a:lnTo>
                  <a:lnTo>
                    <a:pt x="305" y="407"/>
                  </a:lnTo>
                  <a:lnTo>
                    <a:pt x="305" y="397"/>
                  </a:lnTo>
                  <a:lnTo>
                    <a:pt x="306" y="392"/>
                  </a:lnTo>
                  <a:lnTo>
                    <a:pt x="307" y="387"/>
                  </a:lnTo>
                  <a:lnTo>
                    <a:pt x="308" y="377"/>
                  </a:lnTo>
                  <a:lnTo>
                    <a:pt x="308" y="372"/>
                  </a:lnTo>
                  <a:lnTo>
                    <a:pt x="309" y="358"/>
                  </a:lnTo>
                  <a:lnTo>
                    <a:pt x="310" y="358"/>
                  </a:lnTo>
                  <a:lnTo>
                    <a:pt x="310" y="343"/>
                  </a:lnTo>
                  <a:lnTo>
                    <a:pt x="311" y="333"/>
                  </a:lnTo>
                  <a:lnTo>
                    <a:pt x="311" y="313"/>
                  </a:lnTo>
                  <a:lnTo>
                    <a:pt x="312" y="283"/>
                  </a:lnTo>
                  <a:lnTo>
                    <a:pt x="312" y="258"/>
                  </a:lnTo>
                  <a:lnTo>
                    <a:pt x="313" y="233"/>
                  </a:lnTo>
                  <a:lnTo>
                    <a:pt x="313" y="213"/>
                  </a:lnTo>
                  <a:lnTo>
                    <a:pt x="314" y="189"/>
                  </a:lnTo>
                  <a:lnTo>
                    <a:pt x="314" y="169"/>
                  </a:lnTo>
                  <a:lnTo>
                    <a:pt x="315" y="154"/>
                  </a:lnTo>
                  <a:lnTo>
                    <a:pt x="315" y="159"/>
                  </a:lnTo>
                  <a:lnTo>
                    <a:pt x="316" y="164"/>
                  </a:lnTo>
                  <a:lnTo>
                    <a:pt x="316" y="189"/>
                  </a:lnTo>
                  <a:lnTo>
                    <a:pt x="317" y="213"/>
                  </a:lnTo>
                  <a:lnTo>
                    <a:pt x="317" y="243"/>
                  </a:lnTo>
                  <a:lnTo>
                    <a:pt x="318" y="263"/>
                  </a:lnTo>
                  <a:lnTo>
                    <a:pt x="318" y="298"/>
                  </a:lnTo>
                  <a:lnTo>
                    <a:pt x="319" y="328"/>
                  </a:lnTo>
                  <a:lnTo>
                    <a:pt x="319" y="358"/>
                  </a:lnTo>
                  <a:lnTo>
                    <a:pt x="320" y="377"/>
                  </a:lnTo>
                  <a:lnTo>
                    <a:pt x="320" y="392"/>
                  </a:lnTo>
                  <a:lnTo>
                    <a:pt x="321" y="392"/>
                  </a:lnTo>
                  <a:lnTo>
                    <a:pt x="321" y="397"/>
                  </a:lnTo>
                  <a:lnTo>
                    <a:pt x="322" y="402"/>
                  </a:lnTo>
                  <a:lnTo>
                    <a:pt x="322" y="407"/>
                  </a:lnTo>
                  <a:lnTo>
                    <a:pt x="323" y="412"/>
                  </a:lnTo>
                  <a:lnTo>
                    <a:pt x="324" y="412"/>
                  </a:lnTo>
                  <a:lnTo>
                    <a:pt x="324" y="417"/>
                  </a:lnTo>
                  <a:lnTo>
                    <a:pt x="325" y="422"/>
                  </a:lnTo>
                  <a:lnTo>
                    <a:pt x="326" y="417"/>
                  </a:lnTo>
                  <a:lnTo>
                    <a:pt x="326" y="412"/>
                  </a:lnTo>
                  <a:lnTo>
                    <a:pt x="327" y="412"/>
                  </a:lnTo>
                  <a:lnTo>
                    <a:pt x="328" y="412"/>
                  </a:lnTo>
                  <a:lnTo>
                    <a:pt x="328" y="417"/>
                  </a:lnTo>
                  <a:lnTo>
                    <a:pt x="329" y="417"/>
                  </a:lnTo>
                  <a:lnTo>
                    <a:pt x="330" y="422"/>
                  </a:lnTo>
                  <a:lnTo>
                    <a:pt x="331" y="422"/>
                  </a:lnTo>
                  <a:lnTo>
                    <a:pt x="332" y="417"/>
                  </a:lnTo>
                  <a:lnTo>
                    <a:pt x="333" y="417"/>
                  </a:lnTo>
                  <a:lnTo>
                    <a:pt x="334" y="422"/>
                  </a:lnTo>
                  <a:lnTo>
                    <a:pt x="335" y="422"/>
                  </a:lnTo>
                  <a:lnTo>
                    <a:pt x="335" y="417"/>
                  </a:lnTo>
                  <a:lnTo>
                    <a:pt x="336" y="422"/>
                  </a:lnTo>
                  <a:lnTo>
                    <a:pt x="336" y="427"/>
                  </a:lnTo>
                  <a:lnTo>
                    <a:pt x="337" y="427"/>
                  </a:lnTo>
                  <a:lnTo>
                    <a:pt x="337" y="432"/>
                  </a:lnTo>
                  <a:lnTo>
                    <a:pt x="338" y="432"/>
                  </a:lnTo>
                  <a:lnTo>
                    <a:pt x="339" y="427"/>
                  </a:lnTo>
                  <a:lnTo>
                    <a:pt x="339" y="432"/>
                  </a:lnTo>
                  <a:lnTo>
                    <a:pt x="340" y="427"/>
                  </a:lnTo>
                  <a:lnTo>
                    <a:pt x="340" y="422"/>
                  </a:lnTo>
                  <a:lnTo>
                    <a:pt x="341" y="427"/>
                  </a:lnTo>
                  <a:lnTo>
                    <a:pt x="341" y="422"/>
                  </a:lnTo>
                  <a:lnTo>
                    <a:pt x="342" y="417"/>
                  </a:lnTo>
                  <a:lnTo>
                    <a:pt x="342" y="422"/>
                  </a:lnTo>
                  <a:lnTo>
                    <a:pt x="343" y="422"/>
                  </a:lnTo>
                  <a:lnTo>
                    <a:pt x="343" y="417"/>
                  </a:lnTo>
                  <a:lnTo>
                    <a:pt x="344" y="412"/>
                  </a:lnTo>
                  <a:lnTo>
                    <a:pt x="345" y="407"/>
                  </a:lnTo>
                  <a:lnTo>
                    <a:pt x="345" y="402"/>
                  </a:lnTo>
                  <a:lnTo>
                    <a:pt x="346" y="397"/>
                  </a:lnTo>
                  <a:lnTo>
                    <a:pt x="347" y="397"/>
                  </a:lnTo>
                  <a:lnTo>
                    <a:pt x="348" y="397"/>
                  </a:lnTo>
                  <a:lnTo>
                    <a:pt x="348" y="402"/>
                  </a:lnTo>
                  <a:lnTo>
                    <a:pt x="349" y="402"/>
                  </a:lnTo>
                  <a:lnTo>
                    <a:pt x="350" y="407"/>
                  </a:lnTo>
                  <a:lnTo>
                    <a:pt x="350" y="402"/>
                  </a:lnTo>
                  <a:lnTo>
                    <a:pt x="351" y="397"/>
                  </a:lnTo>
                  <a:lnTo>
                    <a:pt x="351" y="407"/>
                  </a:lnTo>
                  <a:lnTo>
                    <a:pt x="352" y="407"/>
                  </a:lnTo>
                  <a:lnTo>
                    <a:pt x="353" y="407"/>
                  </a:lnTo>
                  <a:lnTo>
                    <a:pt x="353" y="412"/>
                  </a:lnTo>
                  <a:lnTo>
                    <a:pt x="354" y="412"/>
                  </a:lnTo>
                  <a:lnTo>
                    <a:pt x="355" y="412"/>
                  </a:lnTo>
                  <a:lnTo>
                    <a:pt x="355" y="417"/>
                  </a:lnTo>
                  <a:lnTo>
                    <a:pt x="356" y="422"/>
                  </a:lnTo>
                  <a:lnTo>
                    <a:pt x="356" y="427"/>
                  </a:lnTo>
                  <a:lnTo>
                    <a:pt x="357" y="422"/>
                  </a:lnTo>
                  <a:lnTo>
                    <a:pt x="357" y="417"/>
                  </a:lnTo>
                  <a:lnTo>
                    <a:pt x="358" y="407"/>
                  </a:lnTo>
                  <a:lnTo>
                    <a:pt x="358" y="402"/>
                  </a:lnTo>
                  <a:lnTo>
                    <a:pt x="359" y="387"/>
                  </a:lnTo>
                  <a:lnTo>
                    <a:pt x="359" y="382"/>
                  </a:lnTo>
                  <a:lnTo>
                    <a:pt x="360" y="382"/>
                  </a:lnTo>
                  <a:lnTo>
                    <a:pt x="360" y="387"/>
                  </a:lnTo>
                  <a:lnTo>
                    <a:pt x="361" y="392"/>
                  </a:lnTo>
                  <a:lnTo>
                    <a:pt x="361" y="397"/>
                  </a:lnTo>
                  <a:lnTo>
                    <a:pt x="362" y="402"/>
                  </a:lnTo>
                  <a:lnTo>
                    <a:pt x="362" y="412"/>
                  </a:lnTo>
                  <a:lnTo>
                    <a:pt x="363" y="417"/>
                  </a:lnTo>
                  <a:lnTo>
                    <a:pt x="363" y="412"/>
                  </a:lnTo>
                  <a:lnTo>
                    <a:pt x="364" y="407"/>
                  </a:lnTo>
                  <a:lnTo>
                    <a:pt x="365" y="407"/>
                  </a:lnTo>
                  <a:lnTo>
                    <a:pt x="365" y="412"/>
                  </a:lnTo>
                  <a:lnTo>
                    <a:pt x="366" y="417"/>
                  </a:lnTo>
                  <a:lnTo>
                    <a:pt x="366" y="427"/>
                  </a:lnTo>
                  <a:lnTo>
                    <a:pt x="366" y="432"/>
                  </a:lnTo>
                  <a:lnTo>
                    <a:pt x="367" y="432"/>
                  </a:lnTo>
                  <a:lnTo>
                    <a:pt x="367" y="417"/>
                  </a:lnTo>
                  <a:lnTo>
                    <a:pt x="368" y="417"/>
                  </a:lnTo>
                  <a:lnTo>
                    <a:pt x="369" y="412"/>
                  </a:lnTo>
                  <a:lnTo>
                    <a:pt x="370" y="407"/>
                  </a:lnTo>
                  <a:lnTo>
                    <a:pt x="370" y="412"/>
                  </a:lnTo>
                  <a:lnTo>
                    <a:pt x="371" y="417"/>
                  </a:lnTo>
                  <a:lnTo>
                    <a:pt x="372" y="417"/>
                  </a:lnTo>
                  <a:lnTo>
                    <a:pt x="372" y="412"/>
                  </a:lnTo>
                  <a:lnTo>
                    <a:pt x="373" y="407"/>
                  </a:lnTo>
                  <a:lnTo>
                    <a:pt x="373" y="397"/>
                  </a:lnTo>
                  <a:lnTo>
                    <a:pt x="374" y="382"/>
                  </a:lnTo>
                  <a:lnTo>
                    <a:pt x="374" y="372"/>
                  </a:lnTo>
                  <a:lnTo>
                    <a:pt x="375" y="372"/>
                  </a:lnTo>
                  <a:lnTo>
                    <a:pt x="375" y="363"/>
                  </a:lnTo>
                  <a:lnTo>
                    <a:pt x="376" y="358"/>
                  </a:lnTo>
                  <a:lnTo>
                    <a:pt x="376" y="363"/>
                  </a:lnTo>
                  <a:lnTo>
                    <a:pt x="377" y="372"/>
                  </a:lnTo>
                  <a:lnTo>
                    <a:pt x="377" y="382"/>
                  </a:lnTo>
                  <a:lnTo>
                    <a:pt x="378" y="392"/>
                  </a:lnTo>
                  <a:lnTo>
                    <a:pt x="378" y="397"/>
                  </a:lnTo>
                  <a:lnTo>
                    <a:pt x="379" y="402"/>
                  </a:lnTo>
                  <a:lnTo>
                    <a:pt x="379" y="407"/>
                  </a:lnTo>
                  <a:lnTo>
                    <a:pt x="380" y="412"/>
                  </a:lnTo>
                  <a:lnTo>
                    <a:pt x="381" y="407"/>
                  </a:lnTo>
                  <a:lnTo>
                    <a:pt x="382" y="407"/>
                  </a:lnTo>
                  <a:lnTo>
                    <a:pt x="383" y="407"/>
                  </a:lnTo>
                  <a:lnTo>
                    <a:pt x="383" y="412"/>
                  </a:lnTo>
                  <a:lnTo>
                    <a:pt x="384" y="417"/>
                  </a:lnTo>
                  <a:lnTo>
                    <a:pt x="384" y="412"/>
                  </a:lnTo>
                  <a:lnTo>
                    <a:pt x="385" y="402"/>
                  </a:lnTo>
                  <a:lnTo>
                    <a:pt x="385" y="407"/>
                  </a:lnTo>
                  <a:lnTo>
                    <a:pt x="386" y="402"/>
                  </a:lnTo>
                  <a:lnTo>
                    <a:pt x="386" y="407"/>
                  </a:lnTo>
                  <a:lnTo>
                    <a:pt x="387" y="407"/>
                  </a:lnTo>
                  <a:lnTo>
                    <a:pt x="388" y="407"/>
                  </a:lnTo>
                  <a:lnTo>
                    <a:pt x="388" y="412"/>
                  </a:lnTo>
                  <a:lnTo>
                    <a:pt x="389" y="417"/>
                  </a:lnTo>
                  <a:lnTo>
                    <a:pt x="390" y="417"/>
                  </a:lnTo>
                  <a:lnTo>
                    <a:pt x="390" y="412"/>
                  </a:lnTo>
                  <a:lnTo>
                    <a:pt x="391" y="412"/>
                  </a:lnTo>
                  <a:lnTo>
                    <a:pt x="392" y="417"/>
                  </a:lnTo>
                  <a:lnTo>
                    <a:pt x="392" y="412"/>
                  </a:lnTo>
                  <a:lnTo>
                    <a:pt x="393" y="412"/>
                  </a:lnTo>
                  <a:lnTo>
                    <a:pt x="393" y="407"/>
                  </a:lnTo>
                  <a:lnTo>
                    <a:pt x="394" y="402"/>
                  </a:lnTo>
                  <a:lnTo>
                    <a:pt x="394" y="397"/>
                  </a:lnTo>
                  <a:lnTo>
                    <a:pt x="395" y="397"/>
                  </a:lnTo>
                  <a:lnTo>
                    <a:pt x="395" y="392"/>
                  </a:lnTo>
                  <a:lnTo>
                    <a:pt x="396" y="397"/>
                  </a:lnTo>
                  <a:lnTo>
                    <a:pt x="397" y="402"/>
                  </a:lnTo>
                  <a:lnTo>
                    <a:pt x="397" y="407"/>
                  </a:lnTo>
                  <a:lnTo>
                    <a:pt x="397" y="417"/>
                  </a:lnTo>
                  <a:lnTo>
                    <a:pt x="398" y="417"/>
                  </a:lnTo>
                  <a:lnTo>
                    <a:pt x="398" y="427"/>
                  </a:lnTo>
                  <a:lnTo>
                    <a:pt x="399" y="427"/>
                  </a:lnTo>
                  <a:lnTo>
                    <a:pt x="399" y="422"/>
                  </a:lnTo>
                  <a:lnTo>
                    <a:pt x="400" y="422"/>
                  </a:lnTo>
                  <a:lnTo>
                    <a:pt x="400" y="427"/>
                  </a:lnTo>
                  <a:lnTo>
                    <a:pt x="401" y="422"/>
                  </a:lnTo>
                  <a:lnTo>
                    <a:pt x="402" y="417"/>
                  </a:lnTo>
                  <a:lnTo>
                    <a:pt x="403" y="412"/>
                  </a:lnTo>
                  <a:lnTo>
                    <a:pt x="403" y="407"/>
                  </a:lnTo>
                  <a:lnTo>
                    <a:pt x="404" y="412"/>
                  </a:lnTo>
                  <a:lnTo>
                    <a:pt x="405" y="412"/>
                  </a:lnTo>
                  <a:lnTo>
                    <a:pt x="406" y="412"/>
                  </a:lnTo>
                  <a:lnTo>
                    <a:pt x="407" y="407"/>
                  </a:lnTo>
                  <a:lnTo>
                    <a:pt x="407" y="412"/>
                  </a:lnTo>
                  <a:lnTo>
                    <a:pt x="408" y="402"/>
                  </a:lnTo>
                  <a:lnTo>
                    <a:pt x="408" y="392"/>
                  </a:lnTo>
                  <a:lnTo>
                    <a:pt x="409" y="387"/>
                  </a:lnTo>
                  <a:lnTo>
                    <a:pt x="409" y="392"/>
                  </a:lnTo>
                  <a:lnTo>
                    <a:pt x="410" y="392"/>
                  </a:lnTo>
                  <a:lnTo>
                    <a:pt x="411" y="387"/>
                  </a:lnTo>
                  <a:lnTo>
                    <a:pt x="411" y="392"/>
                  </a:lnTo>
                  <a:lnTo>
                    <a:pt x="412" y="387"/>
                  </a:lnTo>
                  <a:lnTo>
                    <a:pt x="412" y="382"/>
                  </a:lnTo>
                  <a:lnTo>
                    <a:pt x="413" y="377"/>
                  </a:lnTo>
                  <a:lnTo>
                    <a:pt x="413" y="372"/>
                  </a:lnTo>
                  <a:lnTo>
                    <a:pt x="414" y="358"/>
                  </a:lnTo>
                  <a:lnTo>
                    <a:pt x="414" y="343"/>
                  </a:lnTo>
                  <a:lnTo>
                    <a:pt x="415" y="323"/>
                  </a:lnTo>
                  <a:lnTo>
                    <a:pt x="415" y="308"/>
                  </a:lnTo>
                  <a:lnTo>
                    <a:pt x="416" y="293"/>
                  </a:lnTo>
                  <a:lnTo>
                    <a:pt x="416" y="288"/>
                  </a:lnTo>
                  <a:lnTo>
                    <a:pt x="417" y="283"/>
                  </a:lnTo>
                  <a:lnTo>
                    <a:pt x="417" y="278"/>
                  </a:lnTo>
                  <a:lnTo>
                    <a:pt x="418" y="293"/>
                  </a:lnTo>
                  <a:lnTo>
                    <a:pt x="418" y="313"/>
                  </a:lnTo>
                  <a:lnTo>
                    <a:pt x="419" y="323"/>
                  </a:lnTo>
                  <a:lnTo>
                    <a:pt x="419" y="348"/>
                  </a:lnTo>
                  <a:lnTo>
                    <a:pt x="420" y="363"/>
                  </a:lnTo>
                  <a:lnTo>
                    <a:pt x="420" y="382"/>
                  </a:lnTo>
                  <a:lnTo>
                    <a:pt x="421" y="392"/>
                  </a:lnTo>
                  <a:lnTo>
                    <a:pt x="421" y="402"/>
                  </a:lnTo>
                  <a:lnTo>
                    <a:pt x="422" y="407"/>
                  </a:lnTo>
                  <a:lnTo>
                    <a:pt x="422" y="412"/>
                  </a:lnTo>
                  <a:lnTo>
                    <a:pt x="423" y="412"/>
                  </a:lnTo>
                  <a:lnTo>
                    <a:pt x="424" y="412"/>
                  </a:lnTo>
                  <a:lnTo>
                    <a:pt x="425" y="412"/>
                  </a:lnTo>
                  <a:lnTo>
                    <a:pt x="426" y="412"/>
                  </a:lnTo>
                  <a:lnTo>
                    <a:pt x="426" y="407"/>
                  </a:lnTo>
                  <a:lnTo>
                    <a:pt x="427" y="417"/>
                  </a:lnTo>
                  <a:lnTo>
                    <a:pt x="428" y="417"/>
                  </a:lnTo>
                  <a:lnTo>
                    <a:pt x="428" y="412"/>
                  </a:lnTo>
                  <a:lnTo>
                    <a:pt x="429" y="412"/>
                  </a:lnTo>
                  <a:lnTo>
                    <a:pt x="430" y="412"/>
                  </a:lnTo>
                  <a:lnTo>
                    <a:pt x="430" y="417"/>
                  </a:lnTo>
                  <a:lnTo>
                    <a:pt x="431" y="422"/>
                  </a:lnTo>
                  <a:lnTo>
                    <a:pt x="432" y="422"/>
                  </a:lnTo>
                  <a:lnTo>
                    <a:pt x="433" y="427"/>
                  </a:lnTo>
                  <a:lnTo>
                    <a:pt x="433" y="432"/>
                  </a:lnTo>
                  <a:lnTo>
                    <a:pt x="434" y="427"/>
                  </a:lnTo>
                  <a:lnTo>
                    <a:pt x="435" y="427"/>
                  </a:lnTo>
                  <a:lnTo>
                    <a:pt x="436" y="427"/>
                  </a:lnTo>
                  <a:lnTo>
                    <a:pt x="436" y="422"/>
                  </a:lnTo>
                  <a:lnTo>
                    <a:pt x="437" y="422"/>
                  </a:lnTo>
                  <a:lnTo>
                    <a:pt x="437" y="417"/>
                  </a:lnTo>
                  <a:lnTo>
                    <a:pt x="438" y="422"/>
                  </a:lnTo>
                  <a:lnTo>
                    <a:pt x="439" y="422"/>
                  </a:lnTo>
                  <a:lnTo>
                    <a:pt x="440" y="427"/>
                  </a:lnTo>
                  <a:lnTo>
                    <a:pt x="441" y="427"/>
                  </a:lnTo>
                  <a:lnTo>
                    <a:pt x="441" y="422"/>
                  </a:lnTo>
                  <a:lnTo>
                    <a:pt x="442" y="427"/>
                  </a:lnTo>
                  <a:lnTo>
                    <a:pt x="442" y="422"/>
                  </a:lnTo>
                  <a:lnTo>
                    <a:pt x="443" y="417"/>
                  </a:lnTo>
                  <a:lnTo>
                    <a:pt x="444" y="417"/>
                  </a:lnTo>
                  <a:lnTo>
                    <a:pt x="445" y="417"/>
                  </a:lnTo>
                  <a:lnTo>
                    <a:pt x="445" y="412"/>
                  </a:lnTo>
                  <a:lnTo>
                    <a:pt x="446" y="412"/>
                  </a:lnTo>
                  <a:lnTo>
                    <a:pt x="446" y="407"/>
                  </a:lnTo>
                  <a:lnTo>
                    <a:pt x="447" y="412"/>
                  </a:lnTo>
                  <a:lnTo>
                    <a:pt x="447" y="417"/>
                  </a:lnTo>
                  <a:lnTo>
                    <a:pt x="448" y="417"/>
                  </a:lnTo>
                  <a:lnTo>
                    <a:pt x="448" y="422"/>
                  </a:lnTo>
                  <a:lnTo>
                    <a:pt x="449" y="432"/>
                  </a:lnTo>
                  <a:lnTo>
                    <a:pt x="450" y="432"/>
                  </a:lnTo>
                  <a:lnTo>
                    <a:pt x="450" y="427"/>
                  </a:lnTo>
                  <a:lnTo>
                    <a:pt x="451" y="422"/>
                  </a:lnTo>
                  <a:lnTo>
                    <a:pt x="452" y="417"/>
                  </a:lnTo>
                  <a:lnTo>
                    <a:pt x="452" y="412"/>
                  </a:lnTo>
                  <a:lnTo>
                    <a:pt x="453" y="412"/>
                  </a:lnTo>
                  <a:lnTo>
                    <a:pt x="453" y="407"/>
                  </a:lnTo>
                  <a:lnTo>
                    <a:pt x="454" y="407"/>
                  </a:lnTo>
                  <a:lnTo>
                    <a:pt x="455" y="412"/>
                  </a:lnTo>
                  <a:lnTo>
                    <a:pt x="455" y="417"/>
                  </a:lnTo>
                  <a:lnTo>
                    <a:pt x="456" y="417"/>
                  </a:lnTo>
                  <a:lnTo>
                    <a:pt x="457" y="417"/>
                  </a:lnTo>
                  <a:lnTo>
                    <a:pt x="457" y="422"/>
                  </a:lnTo>
                  <a:lnTo>
                    <a:pt x="458" y="427"/>
                  </a:lnTo>
                  <a:lnTo>
                    <a:pt x="459" y="427"/>
                  </a:lnTo>
                  <a:lnTo>
                    <a:pt x="459" y="422"/>
                  </a:lnTo>
                  <a:lnTo>
                    <a:pt x="459" y="417"/>
                  </a:lnTo>
                  <a:lnTo>
                    <a:pt x="460" y="422"/>
                  </a:lnTo>
                  <a:lnTo>
                    <a:pt x="460" y="417"/>
                  </a:lnTo>
                  <a:lnTo>
                    <a:pt x="461" y="417"/>
                  </a:lnTo>
                  <a:lnTo>
                    <a:pt x="461" y="412"/>
                  </a:lnTo>
                  <a:lnTo>
                    <a:pt x="462" y="412"/>
                  </a:lnTo>
                  <a:lnTo>
                    <a:pt x="463" y="412"/>
                  </a:lnTo>
                  <a:lnTo>
                    <a:pt x="463" y="417"/>
                  </a:lnTo>
                  <a:lnTo>
                    <a:pt x="464" y="422"/>
                  </a:lnTo>
                  <a:lnTo>
                    <a:pt x="465" y="417"/>
                  </a:lnTo>
                  <a:lnTo>
                    <a:pt x="466" y="417"/>
                  </a:lnTo>
                  <a:lnTo>
                    <a:pt x="466" y="412"/>
                  </a:lnTo>
                  <a:lnTo>
                    <a:pt x="467" y="412"/>
                  </a:lnTo>
                  <a:lnTo>
                    <a:pt x="467" y="402"/>
                  </a:lnTo>
                  <a:lnTo>
                    <a:pt x="468" y="402"/>
                  </a:lnTo>
                  <a:lnTo>
                    <a:pt x="469" y="407"/>
                  </a:lnTo>
                  <a:lnTo>
                    <a:pt x="470" y="402"/>
                  </a:lnTo>
                  <a:lnTo>
                    <a:pt x="470" y="397"/>
                  </a:lnTo>
                  <a:lnTo>
                    <a:pt x="471" y="397"/>
                  </a:lnTo>
                  <a:lnTo>
                    <a:pt x="471" y="392"/>
                  </a:lnTo>
                  <a:lnTo>
                    <a:pt x="472" y="382"/>
                  </a:lnTo>
                  <a:lnTo>
                    <a:pt x="472" y="377"/>
                  </a:lnTo>
                  <a:lnTo>
                    <a:pt x="473" y="377"/>
                  </a:lnTo>
                  <a:lnTo>
                    <a:pt x="473" y="372"/>
                  </a:lnTo>
                  <a:lnTo>
                    <a:pt x="474" y="372"/>
                  </a:lnTo>
                  <a:lnTo>
                    <a:pt x="474" y="382"/>
                  </a:lnTo>
                  <a:lnTo>
                    <a:pt x="475" y="387"/>
                  </a:lnTo>
                  <a:lnTo>
                    <a:pt x="475" y="397"/>
                  </a:lnTo>
                  <a:lnTo>
                    <a:pt x="476" y="407"/>
                  </a:lnTo>
                  <a:lnTo>
                    <a:pt x="476" y="412"/>
                  </a:lnTo>
                  <a:lnTo>
                    <a:pt x="477" y="412"/>
                  </a:lnTo>
                  <a:lnTo>
                    <a:pt x="478" y="422"/>
                  </a:lnTo>
                  <a:lnTo>
                    <a:pt x="479" y="417"/>
                  </a:lnTo>
                  <a:lnTo>
                    <a:pt x="480" y="417"/>
                  </a:lnTo>
                  <a:lnTo>
                    <a:pt x="481" y="412"/>
                  </a:lnTo>
                  <a:lnTo>
                    <a:pt x="482" y="412"/>
                  </a:lnTo>
                  <a:lnTo>
                    <a:pt x="483" y="412"/>
                  </a:lnTo>
                  <a:lnTo>
                    <a:pt x="484" y="412"/>
                  </a:lnTo>
                  <a:lnTo>
                    <a:pt x="484" y="417"/>
                  </a:lnTo>
                  <a:lnTo>
                    <a:pt x="485" y="422"/>
                  </a:lnTo>
                  <a:lnTo>
                    <a:pt x="486" y="417"/>
                  </a:lnTo>
                  <a:lnTo>
                    <a:pt x="487" y="412"/>
                  </a:lnTo>
                  <a:lnTo>
                    <a:pt x="487" y="407"/>
                  </a:lnTo>
                  <a:lnTo>
                    <a:pt x="488" y="402"/>
                  </a:lnTo>
                  <a:lnTo>
                    <a:pt x="489" y="402"/>
                  </a:lnTo>
                  <a:lnTo>
                    <a:pt x="489" y="407"/>
                  </a:lnTo>
                  <a:lnTo>
                    <a:pt x="490" y="412"/>
                  </a:lnTo>
                  <a:lnTo>
                    <a:pt x="491" y="407"/>
                  </a:lnTo>
                  <a:lnTo>
                    <a:pt x="491" y="412"/>
                  </a:lnTo>
                  <a:lnTo>
                    <a:pt x="492" y="412"/>
                  </a:lnTo>
                  <a:lnTo>
                    <a:pt x="493" y="412"/>
                  </a:lnTo>
                  <a:lnTo>
                    <a:pt x="493" y="417"/>
                  </a:lnTo>
                  <a:lnTo>
                    <a:pt x="494" y="422"/>
                  </a:lnTo>
                  <a:lnTo>
                    <a:pt x="495" y="422"/>
                  </a:lnTo>
                  <a:lnTo>
                    <a:pt x="496" y="422"/>
                  </a:lnTo>
                  <a:lnTo>
                    <a:pt x="496" y="417"/>
                  </a:lnTo>
                  <a:lnTo>
                    <a:pt x="497" y="412"/>
                  </a:lnTo>
                  <a:lnTo>
                    <a:pt x="497" y="407"/>
                  </a:lnTo>
                  <a:lnTo>
                    <a:pt x="498" y="407"/>
                  </a:lnTo>
                  <a:lnTo>
                    <a:pt x="499" y="412"/>
                  </a:lnTo>
                  <a:lnTo>
                    <a:pt x="499" y="407"/>
                  </a:lnTo>
                  <a:lnTo>
                    <a:pt x="500" y="412"/>
                  </a:lnTo>
                  <a:lnTo>
                    <a:pt x="500" y="417"/>
                  </a:lnTo>
                  <a:lnTo>
                    <a:pt x="501" y="417"/>
                  </a:lnTo>
                  <a:lnTo>
                    <a:pt x="502" y="417"/>
                  </a:lnTo>
                  <a:lnTo>
                    <a:pt x="502" y="412"/>
                  </a:lnTo>
                  <a:lnTo>
                    <a:pt x="503" y="412"/>
                  </a:lnTo>
                  <a:lnTo>
                    <a:pt x="504" y="407"/>
                  </a:lnTo>
                  <a:lnTo>
                    <a:pt x="505" y="407"/>
                  </a:lnTo>
                  <a:lnTo>
                    <a:pt x="506" y="407"/>
                  </a:lnTo>
                  <a:lnTo>
                    <a:pt x="507" y="407"/>
                  </a:lnTo>
                  <a:lnTo>
                    <a:pt x="507" y="412"/>
                  </a:lnTo>
                  <a:lnTo>
                    <a:pt x="508" y="412"/>
                  </a:lnTo>
                  <a:lnTo>
                    <a:pt x="508" y="407"/>
                  </a:lnTo>
                  <a:lnTo>
                    <a:pt x="509" y="407"/>
                  </a:lnTo>
                  <a:lnTo>
                    <a:pt x="510" y="407"/>
                  </a:lnTo>
                  <a:lnTo>
                    <a:pt x="510" y="402"/>
                  </a:lnTo>
                  <a:lnTo>
                    <a:pt x="511" y="407"/>
                  </a:lnTo>
                  <a:lnTo>
                    <a:pt x="511" y="412"/>
                  </a:lnTo>
                  <a:lnTo>
                    <a:pt x="512" y="417"/>
                  </a:lnTo>
                  <a:lnTo>
                    <a:pt x="513" y="422"/>
                  </a:lnTo>
                  <a:lnTo>
                    <a:pt x="514" y="427"/>
                  </a:lnTo>
                  <a:lnTo>
                    <a:pt x="514" y="422"/>
                  </a:lnTo>
                  <a:lnTo>
                    <a:pt x="515" y="422"/>
                  </a:lnTo>
                  <a:lnTo>
                    <a:pt x="515" y="412"/>
                  </a:lnTo>
                  <a:lnTo>
                    <a:pt x="516" y="412"/>
                  </a:lnTo>
                  <a:lnTo>
                    <a:pt x="517" y="417"/>
                  </a:lnTo>
                  <a:lnTo>
                    <a:pt x="518" y="417"/>
                  </a:lnTo>
                  <a:lnTo>
                    <a:pt x="519" y="417"/>
                  </a:lnTo>
                  <a:lnTo>
                    <a:pt x="520" y="412"/>
                  </a:lnTo>
                  <a:lnTo>
                    <a:pt x="520" y="407"/>
                  </a:lnTo>
                  <a:lnTo>
                    <a:pt x="520" y="402"/>
                  </a:lnTo>
                  <a:lnTo>
                    <a:pt x="521" y="397"/>
                  </a:lnTo>
                  <a:lnTo>
                    <a:pt x="522" y="397"/>
                  </a:lnTo>
                  <a:lnTo>
                    <a:pt x="523" y="397"/>
                  </a:lnTo>
                  <a:lnTo>
                    <a:pt x="524" y="392"/>
                  </a:lnTo>
                  <a:lnTo>
                    <a:pt x="525" y="397"/>
                  </a:lnTo>
                  <a:lnTo>
                    <a:pt x="526" y="392"/>
                  </a:lnTo>
                  <a:lnTo>
                    <a:pt x="526" y="387"/>
                  </a:lnTo>
                  <a:lnTo>
                    <a:pt x="527" y="382"/>
                  </a:lnTo>
                  <a:lnTo>
                    <a:pt x="528" y="382"/>
                  </a:lnTo>
                  <a:lnTo>
                    <a:pt x="528" y="387"/>
                  </a:lnTo>
                  <a:lnTo>
                    <a:pt x="529" y="377"/>
                  </a:lnTo>
                  <a:lnTo>
                    <a:pt x="529" y="382"/>
                  </a:lnTo>
                  <a:lnTo>
                    <a:pt x="530" y="387"/>
                  </a:lnTo>
                  <a:lnTo>
                    <a:pt x="530" y="377"/>
                  </a:lnTo>
                  <a:lnTo>
                    <a:pt x="531" y="377"/>
                  </a:lnTo>
                  <a:lnTo>
                    <a:pt x="531" y="372"/>
                  </a:lnTo>
                  <a:lnTo>
                    <a:pt x="532" y="367"/>
                  </a:lnTo>
                  <a:lnTo>
                    <a:pt x="532" y="363"/>
                  </a:lnTo>
                  <a:lnTo>
                    <a:pt x="533" y="367"/>
                  </a:lnTo>
                  <a:lnTo>
                    <a:pt x="533" y="363"/>
                  </a:lnTo>
                  <a:lnTo>
                    <a:pt x="534" y="367"/>
                  </a:lnTo>
                  <a:lnTo>
                    <a:pt x="534" y="372"/>
                  </a:lnTo>
                  <a:lnTo>
                    <a:pt x="535" y="377"/>
                  </a:lnTo>
                  <a:lnTo>
                    <a:pt x="536" y="367"/>
                  </a:lnTo>
                  <a:lnTo>
                    <a:pt x="537" y="367"/>
                  </a:lnTo>
                  <a:lnTo>
                    <a:pt x="537" y="358"/>
                  </a:lnTo>
                  <a:lnTo>
                    <a:pt x="538" y="338"/>
                  </a:lnTo>
                  <a:lnTo>
                    <a:pt x="538" y="328"/>
                  </a:lnTo>
                  <a:lnTo>
                    <a:pt x="539" y="318"/>
                  </a:lnTo>
                  <a:lnTo>
                    <a:pt x="539" y="303"/>
                  </a:lnTo>
                  <a:lnTo>
                    <a:pt x="540" y="303"/>
                  </a:lnTo>
                  <a:lnTo>
                    <a:pt x="541" y="313"/>
                  </a:lnTo>
                  <a:lnTo>
                    <a:pt x="541" y="318"/>
                  </a:lnTo>
                  <a:lnTo>
                    <a:pt x="542" y="338"/>
                  </a:lnTo>
                  <a:lnTo>
                    <a:pt x="542" y="343"/>
                  </a:lnTo>
                  <a:lnTo>
                    <a:pt x="543" y="353"/>
                  </a:lnTo>
                  <a:lnTo>
                    <a:pt x="543" y="363"/>
                  </a:lnTo>
                  <a:lnTo>
                    <a:pt x="544" y="372"/>
                  </a:lnTo>
                  <a:lnTo>
                    <a:pt x="545" y="363"/>
                  </a:lnTo>
                  <a:lnTo>
                    <a:pt x="545" y="367"/>
                  </a:lnTo>
                  <a:lnTo>
                    <a:pt x="546" y="382"/>
                  </a:lnTo>
                  <a:lnTo>
                    <a:pt x="546" y="392"/>
                  </a:lnTo>
                  <a:lnTo>
                    <a:pt x="547" y="397"/>
                  </a:lnTo>
                  <a:lnTo>
                    <a:pt x="547" y="402"/>
                  </a:lnTo>
                  <a:lnTo>
                    <a:pt x="548" y="407"/>
                  </a:lnTo>
                  <a:lnTo>
                    <a:pt x="548" y="397"/>
                  </a:lnTo>
                  <a:lnTo>
                    <a:pt x="549" y="387"/>
                  </a:lnTo>
                  <a:lnTo>
                    <a:pt x="550" y="377"/>
                  </a:lnTo>
                  <a:lnTo>
                    <a:pt x="550" y="367"/>
                  </a:lnTo>
                  <a:lnTo>
                    <a:pt x="551" y="367"/>
                  </a:lnTo>
                  <a:lnTo>
                    <a:pt x="551" y="372"/>
                  </a:lnTo>
                  <a:lnTo>
                    <a:pt x="552" y="387"/>
                  </a:lnTo>
                  <a:lnTo>
                    <a:pt x="552" y="392"/>
                  </a:lnTo>
                  <a:lnTo>
                    <a:pt x="553" y="392"/>
                  </a:lnTo>
                  <a:lnTo>
                    <a:pt x="554" y="397"/>
                  </a:lnTo>
                  <a:lnTo>
                    <a:pt x="555" y="397"/>
                  </a:lnTo>
                  <a:lnTo>
                    <a:pt x="556" y="397"/>
                  </a:lnTo>
                  <a:lnTo>
                    <a:pt x="557" y="397"/>
                  </a:lnTo>
                  <a:lnTo>
                    <a:pt x="557" y="402"/>
                  </a:lnTo>
                  <a:lnTo>
                    <a:pt x="558" y="402"/>
                  </a:lnTo>
                  <a:lnTo>
                    <a:pt x="559" y="402"/>
                  </a:lnTo>
                  <a:lnTo>
                    <a:pt x="560" y="402"/>
                  </a:lnTo>
                  <a:lnTo>
                    <a:pt x="560" y="407"/>
                  </a:lnTo>
                  <a:lnTo>
                    <a:pt x="561" y="407"/>
                  </a:lnTo>
                  <a:lnTo>
                    <a:pt x="561" y="412"/>
                  </a:lnTo>
                  <a:lnTo>
                    <a:pt x="562" y="412"/>
                  </a:lnTo>
                  <a:lnTo>
                    <a:pt x="562" y="407"/>
                  </a:lnTo>
                  <a:lnTo>
                    <a:pt x="563" y="407"/>
                  </a:lnTo>
                  <a:lnTo>
                    <a:pt x="563" y="412"/>
                  </a:lnTo>
                  <a:lnTo>
                    <a:pt x="564" y="407"/>
                  </a:lnTo>
                  <a:lnTo>
                    <a:pt x="565" y="402"/>
                  </a:lnTo>
                  <a:lnTo>
                    <a:pt x="566" y="402"/>
                  </a:lnTo>
                  <a:lnTo>
                    <a:pt x="567" y="402"/>
                  </a:lnTo>
                  <a:lnTo>
                    <a:pt x="567" y="407"/>
                  </a:lnTo>
                  <a:lnTo>
                    <a:pt x="568" y="412"/>
                  </a:lnTo>
                  <a:lnTo>
                    <a:pt x="569" y="417"/>
                  </a:lnTo>
                  <a:lnTo>
                    <a:pt x="569" y="412"/>
                  </a:lnTo>
                  <a:lnTo>
                    <a:pt x="570" y="407"/>
                  </a:lnTo>
                  <a:lnTo>
                    <a:pt x="570" y="412"/>
                  </a:lnTo>
                  <a:lnTo>
                    <a:pt x="571" y="412"/>
                  </a:lnTo>
                  <a:lnTo>
                    <a:pt x="572" y="412"/>
                  </a:lnTo>
                  <a:lnTo>
                    <a:pt x="573" y="407"/>
                  </a:lnTo>
                  <a:lnTo>
                    <a:pt x="574" y="407"/>
                  </a:lnTo>
                  <a:lnTo>
                    <a:pt x="574" y="402"/>
                  </a:lnTo>
                  <a:lnTo>
                    <a:pt x="575" y="402"/>
                  </a:lnTo>
                  <a:lnTo>
                    <a:pt x="576" y="402"/>
                  </a:lnTo>
                  <a:lnTo>
                    <a:pt x="577" y="407"/>
                  </a:lnTo>
                  <a:lnTo>
                    <a:pt x="578" y="412"/>
                  </a:lnTo>
                  <a:lnTo>
                    <a:pt x="578" y="407"/>
                  </a:lnTo>
                  <a:lnTo>
                    <a:pt x="579" y="407"/>
                  </a:lnTo>
                  <a:lnTo>
                    <a:pt x="580" y="402"/>
                  </a:lnTo>
                  <a:lnTo>
                    <a:pt x="581" y="402"/>
                  </a:lnTo>
                  <a:lnTo>
                    <a:pt x="581" y="397"/>
                  </a:lnTo>
                  <a:lnTo>
                    <a:pt x="582" y="397"/>
                  </a:lnTo>
                  <a:lnTo>
                    <a:pt x="583" y="397"/>
                  </a:lnTo>
                  <a:lnTo>
                    <a:pt x="584" y="402"/>
                  </a:lnTo>
                  <a:lnTo>
                    <a:pt x="584" y="407"/>
                  </a:lnTo>
                  <a:lnTo>
                    <a:pt x="585" y="412"/>
                  </a:lnTo>
                  <a:lnTo>
                    <a:pt x="586" y="412"/>
                  </a:lnTo>
                  <a:lnTo>
                    <a:pt x="587" y="407"/>
                  </a:lnTo>
                  <a:lnTo>
                    <a:pt x="588" y="412"/>
                  </a:lnTo>
                  <a:lnTo>
                    <a:pt x="589" y="417"/>
                  </a:lnTo>
                  <a:lnTo>
                    <a:pt x="590" y="422"/>
                  </a:lnTo>
                  <a:lnTo>
                    <a:pt x="591" y="422"/>
                  </a:lnTo>
                  <a:lnTo>
                    <a:pt x="592" y="422"/>
                  </a:lnTo>
                  <a:lnTo>
                    <a:pt x="593" y="422"/>
                  </a:lnTo>
                  <a:lnTo>
                    <a:pt x="593" y="417"/>
                  </a:lnTo>
                  <a:lnTo>
                    <a:pt x="594" y="417"/>
                  </a:lnTo>
                  <a:lnTo>
                    <a:pt x="595" y="417"/>
                  </a:lnTo>
                  <a:lnTo>
                    <a:pt x="595" y="427"/>
                  </a:lnTo>
                  <a:lnTo>
                    <a:pt x="596" y="427"/>
                  </a:lnTo>
                  <a:lnTo>
                    <a:pt x="596" y="422"/>
                  </a:lnTo>
                  <a:lnTo>
                    <a:pt x="597" y="422"/>
                  </a:lnTo>
                  <a:lnTo>
                    <a:pt x="597" y="417"/>
                  </a:lnTo>
                  <a:lnTo>
                    <a:pt x="598" y="417"/>
                  </a:lnTo>
                  <a:lnTo>
                    <a:pt x="599" y="417"/>
                  </a:lnTo>
                  <a:lnTo>
                    <a:pt x="599" y="412"/>
                  </a:lnTo>
                  <a:lnTo>
                    <a:pt x="600" y="412"/>
                  </a:lnTo>
                  <a:lnTo>
                    <a:pt x="601" y="412"/>
                  </a:lnTo>
                  <a:lnTo>
                    <a:pt x="602" y="417"/>
                  </a:lnTo>
                  <a:lnTo>
                    <a:pt x="602" y="412"/>
                  </a:lnTo>
                  <a:lnTo>
                    <a:pt x="603" y="412"/>
                  </a:lnTo>
                  <a:lnTo>
                    <a:pt x="604" y="412"/>
                  </a:lnTo>
                  <a:lnTo>
                    <a:pt x="604" y="407"/>
                  </a:lnTo>
                  <a:lnTo>
                    <a:pt x="605" y="412"/>
                  </a:lnTo>
                  <a:lnTo>
                    <a:pt x="605" y="407"/>
                  </a:lnTo>
                  <a:lnTo>
                    <a:pt x="606" y="412"/>
                  </a:lnTo>
                  <a:lnTo>
                    <a:pt x="606" y="407"/>
                  </a:lnTo>
                  <a:lnTo>
                    <a:pt x="607" y="407"/>
                  </a:lnTo>
                  <a:lnTo>
                    <a:pt x="607" y="412"/>
                  </a:lnTo>
                  <a:lnTo>
                    <a:pt x="608" y="412"/>
                  </a:lnTo>
                  <a:lnTo>
                    <a:pt x="608" y="407"/>
                  </a:lnTo>
                  <a:lnTo>
                    <a:pt x="609" y="407"/>
                  </a:lnTo>
                  <a:lnTo>
                    <a:pt x="610" y="412"/>
                  </a:lnTo>
                  <a:lnTo>
                    <a:pt x="611" y="412"/>
                  </a:lnTo>
                  <a:lnTo>
                    <a:pt x="611" y="417"/>
                  </a:lnTo>
                  <a:lnTo>
                    <a:pt x="612" y="422"/>
                  </a:lnTo>
                  <a:lnTo>
                    <a:pt x="612" y="417"/>
                  </a:lnTo>
                  <a:lnTo>
                    <a:pt x="613" y="417"/>
                  </a:lnTo>
                  <a:lnTo>
                    <a:pt x="614" y="412"/>
                  </a:lnTo>
                  <a:lnTo>
                    <a:pt x="615" y="407"/>
                  </a:lnTo>
                  <a:lnTo>
                    <a:pt x="615" y="402"/>
                  </a:lnTo>
                  <a:lnTo>
                    <a:pt x="616" y="407"/>
                  </a:lnTo>
                  <a:lnTo>
                    <a:pt x="617" y="407"/>
                  </a:lnTo>
                  <a:lnTo>
                    <a:pt x="618" y="407"/>
                  </a:lnTo>
                  <a:lnTo>
                    <a:pt x="618" y="412"/>
                  </a:lnTo>
                  <a:lnTo>
                    <a:pt x="619" y="417"/>
                  </a:lnTo>
                  <a:lnTo>
                    <a:pt x="620" y="422"/>
                  </a:lnTo>
                  <a:lnTo>
                    <a:pt x="621" y="417"/>
                  </a:lnTo>
                  <a:lnTo>
                    <a:pt x="621" y="412"/>
                  </a:lnTo>
                  <a:lnTo>
                    <a:pt x="622" y="407"/>
                  </a:lnTo>
                  <a:lnTo>
                    <a:pt x="623" y="412"/>
                  </a:lnTo>
                  <a:lnTo>
                    <a:pt x="624" y="412"/>
                  </a:lnTo>
                  <a:lnTo>
                    <a:pt x="624" y="407"/>
                  </a:lnTo>
                  <a:lnTo>
                    <a:pt x="625" y="402"/>
                  </a:lnTo>
                  <a:lnTo>
                    <a:pt x="626" y="397"/>
                  </a:lnTo>
                  <a:lnTo>
                    <a:pt x="626" y="392"/>
                  </a:lnTo>
                  <a:lnTo>
                    <a:pt x="627" y="387"/>
                  </a:lnTo>
                  <a:lnTo>
                    <a:pt x="627" y="392"/>
                  </a:lnTo>
                  <a:lnTo>
                    <a:pt x="628" y="397"/>
                  </a:lnTo>
                  <a:lnTo>
                    <a:pt x="628" y="402"/>
                  </a:lnTo>
                  <a:lnTo>
                    <a:pt x="629" y="412"/>
                  </a:lnTo>
                  <a:lnTo>
                    <a:pt x="630" y="417"/>
                  </a:lnTo>
                  <a:lnTo>
                    <a:pt x="631" y="417"/>
                  </a:lnTo>
                  <a:lnTo>
                    <a:pt x="631" y="412"/>
                  </a:lnTo>
                  <a:lnTo>
                    <a:pt x="632" y="412"/>
                  </a:lnTo>
                  <a:lnTo>
                    <a:pt x="633" y="412"/>
                  </a:lnTo>
                  <a:lnTo>
                    <a:pt x="634" y="412"/>
                  </a:lnTo>
                  <a:lnTo>
                    <a:pt x="635" y="412"/>
                  </a:lnTo>
                  <a:lnTo>
                    <a:pt x="635" y="417"/>
                  </a:lnTo>
                  <a:lnTo>
                    <a:pt x="636" y="412"/>
                  </a:lnTo>
                  <a:lnTo>
                    <a:pt x="636" y="422"/>
                  </a:lnTo>
                  <a:lnTo>
                    <a:pt x="637" y="422"/>
                  </a:lnTo>
                  <a:lnTo>
                    <a:pt x="637" y="417"/>
                  </a:lnTo>
                  <a:lnTo>
                    <a:pt x="638" y="412"/>
                  </a:lnTo>
                  <a:lnTo>
                    <a:pt x="639" y="412"/>
                  </a:lnTo>
                  <a:lnTo>
                    <a:pt x="639" y="407"/>
                  </a:lnTo>
                  <a:lnTo>
                    <a:pt x="640" y="407"/>
                  </a:lnTo>
                  <a:lnTo>
                    <a:pt x="641" y="402"/>
                  </a:lnTo>
                  <a:lnTo>
                    <a:pt x="642" y="407"/>
                  </a:lnTo>
                  <a:lnTo>
                    <a:pt x="643" y="407"/>
                  </a:lnTo>
                  <a:lnTo>
                    <a:pt x="643" y="397"/>
                  </a:lnTo>
                  <a:lnTo>
                    <a:pt x="643" y="387"/>
                  </a:lnTo>
                  <a:lnTo>
                    <a:pt x="644" y="372"/>
                  </a:lnTo>
                  <a:lnTo>
                    <a:pt x="644" y="353"/>
                  </a:lnTo>
                  <a:lnTo>
                    <a:pt x="645" y="333"/>
                  </a:lnTo>
                  <a:lnTo>
                    <a:pt x="645" y="318"/>
                  </a:lnTo>
                  <a:lnTo>
                    <a:pt x="646" y="303"/>
                  </a:lnTo>
                  <a:lnTo>
                    <a:pt x="646" y="298"/>
                  </a:lnTo>
                  <a:lnTo>
                    <a:pt x="647" y="308"/>
                  </a:lnTo>
                  <a:lnTo>
                    <a:pt x="648" y="328"/>
                  </a:lnTo>
                  <a:lnTo>
                    <a:pt x="648" y="338"/>
                  </a:lnTo>
                  <a:lnTo>
                    <a:pt x="649" y="363"/>
                  </a:lnTo>
                  <a:lnTo>
                    <a:pt x="649" y="372"/>
                  </a:lnTo>
                  <a:lnTo>
                    <a:pt x="650" y="377"/>
                  </a:lnTo>
                  <a:lnTo>
                    <a:pt x="650" y="382"/>
                  </a:lnTo>
                  <a:lnTo>
                    <a:pt x="651" y="382"/>
                  </a:lnTo>
                  <a:lnTo>
                    <a:pt x="652" y="372"/>
                  </a:lnTo>
                  <a:lnTo>
                    <a:pt x="652" y="367"/>
                  </a:lnTo>
                  <a:lnTo>
                    <a:pt x="653" y="372"/>
                  </a:lnTo>
                  <a:lnTo>
                    <a:pt x="653" y="377"/>
                  </a:lnTo>
                  <a:lnTo>
                    <a:pt x="654" y="377"/>
                  </a:lnTo>
                  <a:lnTo>
                    <a:pt x="654" y="387"/>
                  </a:lnTo>
                  <a:lnTo>
                    <a:pt x="655" y="387"/>
                  </a:lnTo>
                  <a:lnTo>
                    <a:pt x="655" y="392"/>
                  </a:lnTo>
                  <a:lnTo>
                    <a:pt x="656" y="402"/>
                  </a:lnTo>
                  <a:lnTo>
                    <a:pt x="657" y="402"/>
                  </a:lnTo>
                  <a:lnTo>
                    <a:pt x="657" y="392"/>
                  </a:lnTo>
                  <a:lnTo>
                    <a:pt x="658" y="402"/>
                  </a:lnTo>
                  <a:lnTo>
                    <a:pt x="658" y="397"/>
                  </a:lnTo>
                  <a:lnTo>
                    <a:pt x="659" y="402"/>
                  </a:lnTo>
                  <a:lnTo>
                    <a:pt x="659" y="407"/>
                  </a:lnTo>
                  <a:lnTo>
                    <a:pt x="660" y="412"/>
                  </a:lnTo>
                  <a:lnTo>
                    <a:pt x="660" y="417"/>
                  </a:lnTo>
                  <a:lnTo>
                    <a:pt x="661" y="422"/>
                  </a:lnTo>
                  <a:lnTo>
                    <a:pt x="661" y="417"/>
                  </a:lnTo>
                  <a:lnTo>
                    <a:pt x="662" y="417"/>
                  </a:lnTo>
                  <a:lnTo>
                    <a:pt x="662" y="407"/>
                  </a:lnTo>
                  <a:lnTo>
                    <a:pt x="663" y="392"/>
                  </a:lnTo>
                  <a:lnTo>
                    <a:pt x="663" y="387"/>
                  </a:lnTo>
                  <a:lnTo>
                    <a:pt x="664" y="377"/>
                  </a:lnTo>
                  <a:lnTo>
                    <a:pt x="664" y="367"/>
                  </a:lnTo>
                  <a:lnTo>
                    <a:pt x="665" y="363"/>
                  </a:lnTo>
                  <a:lnTo>
                    <a:pt x="665" y="358"/>
                  </a:lnTo>
                  <a:lnTo>
                    <a:pt x="666" y="358"/>
                  </a:lnTo>
                  <a:lnTo>
                    <a:pt x="666" y="363"/>
                  </a:lnTo>
                  <a:lnTo>
                    <a:pt x="667" y="367"/>
                  </a:lnTo>
                  <a:lnTo>
                    <a:pt x="668" y="367"/>
                  </a:lnTo>
                  <a:lnTo>
                    <a:pt x="669" y="353"/>
                  </a:lnTo>
                  <a:lnTo>
                    <a:pt x="669" y="343"/>
                  </a:lnTo>
                  <a:lnTo>
                    <a:pt x="670" y="333"/>
                  </a:lnTo>
                  <a:lnTo>
                    <a:pt x="670" y="318"/>
                  </a:lnTo>
                  <a:lnTo>
                    <a:pt x="671" y="298"/>
                  </a:lnTo>
                  <a:lnTo>
                    <a:pt x="671" y="278"/>
                  </a:lnTo>
                  <a:lnTo>
                    <a:pt x="672" y="253"/>
                  </a:lnTo>
                  <a:lnTo>
                    <a:pt x="672" y="238"/>
                  </a:lnTo>
                  <a:lnTo>
                    <a:pt x="673" y="208"/>
                  </a:lnTo>
                  <a:lnTo>
                    <a:pt x="673" y="193"/>
                  </a:lnTo>
                  <a:lnTo>
                    <a:pt x="674" y="174"/>
                  </a:lnTo>
                  <a:lnTo>
                    <a:pt x="674" y="164"/>
                  </a:lnTo>
                  <a:lnTo>
                    <a:pt x="674" y="159"/>
                  </a:lnTo>
                  <a:lnTo>
                    <a:pt x="675" y="164"/>
                  </a:lnTo>
                  <a:lnTo>
                    <a:pt x="675" y="179"/>
                  </a:lnTo>
                  <a:lnTo>
                    <a:pt x="676" y="203"/>
                  </a:lnTo>
                  <a:lnTo>
                    <a:pt x="676" y="218"/>
                  </a:lnTo>
                  <a:lnTo>
                    <a:pt x="677" y="238"/>
                  </a:lnTo>
                  <a:lnTo>
                    <a:pt x="677" y="253"/>
                  </a:lnTo>
                  <a:lnTo>
                    <a:pt x="678" y="273"/>
                  </a:lnTo>
                  <a:lnTo>
                    <a:pt x="678" y="288"/>
                  </a:lnTo>
                  <a:lnTo>
                    <a:pt x="679" y="308"/>
                  </a:lnTo>
                  <a:lnTo>
                    <a:pt x="679" y="328"/>
                  </a:lnTo>
                  <a:lnTo>
                    <a:pt x="680" y="348"/>
                  </a:lnTo>
                  <a:lnTo>
                    <a:pt x="680" y="367"/>
                  </a:lnTo>
                  <a:lnTo>
                    <a:pt x="681" y="382"/>
                  </a:lnTo>
                  <a:lnTo>
                    <a:pt x="681" y="392"/>
                  </a:lnTo>
                  <a:lnTo>
                    <a:pt x="682" y="397"/>
                  </a:lnTo>
                  <a:lnTo>
                    <a:pt x="682" y="392"/>
                  </a:lnTo>
                  <a:lnTo>
                    <a:pt x="683" y="392"/>
                  </a:lnTo>
                  <a:lnTo>
                    <a:pt x="684" y="392"/>
                  </a:lnTo>
                  <a:lnTo>
                    <a:pt x="684" y="397"/>
                  </a:lnTo>
                  <a:lnTo>
                    <a:pt x="685" y="402"/>
                  </a:lnTo>
                  <a:lnTo>
                    <a:pt x="685" y="407"/>
                  </a:lnTo>
                  <a:lnTo>
                    <a:pt x="686" y="407"/>
                  </a:lnTo>
                  <a:lnTo>
                    <a:pt x="686" y="417"/>
                  </a:lnTo>
                  <a:lnTo>
                    <a:pt x="687" y="407"/>
                  </a:lnTo>
                  <a:lnTo>
                    <a:pt x="687" y="412"/>
                  </a:lnTo>
                  <a:lnTo>
                    <a:pt x="688" y="407"/>
                  </a:lnTo>
                  <a:lnTo>
                    <a:pt x="688" y="402"/>
                  </a:lnTo>
                  <a:lnTo>
                    <a:pt x="689" y="397"/>
                  </a:lnTo>
                  <a:lnTo>
                    <a:pt x="689" y="392"/>
                  </a:lnTo>
                  <a:lnTo>
                    <a:pt x="690" y="392"/>
                  </a:lnTo>
                  <a:lnTo>
                    <a:pt x="690" y="397"/>
                  </a:lnTo>
                  <a:lnTo>
                    <a:pt x="691" y="402"/>
                  </a:lnTo>
                  <a:lnTo>
                    <a:pt x="692" y="402"/>
                  </a:lnTo>
                  <a:lnTo>
                    <a:pt x="692" y="407"/>
                  </a:lnTo>
                  <a:lnTo>
                    <a:pt x="693" y="417"/>
                  </a:lnTo>
                  <a:lnTo>
                    <a:pt x="694" y="417"/>
                  </a:lnTo>
                  <a:lnTo>
                    <a:pt x="695" y="417"/>
                  </a:lnTo>
                  <a:lnTo>
                    <a:pt x="695" y="422"/>
                  </a:lnTo>
                  <a:lnTo>
                    <a:pt x="696" y="417"/>
                  </a:lnTo>
                  <a:lnTo>
                    <a:pt x="696" y="422"/>
                  </a:lnTo>
                  <a:lnTo>
                    <a:pt x="697" y="422"/>
                  </a:lnTo>
                  <a:lnTo>
                    <a:pt x="697" y="427"/>
                  </a:lnTo>
                  <a:lnTo>
                    <a:pt x="698" y="427"/>
                  </a:lnTo>
                  <a:lnTo>
                    <a:pt x="698" y="422"/>
                  </a:lnTo>
                  <a:lnTo>
                    <a:pt x="699" y="422"/>
                  </a:lnTo>
                  <a:lnTo>
                    <a:pt x="699" y="427"/>
                  </a:lnTo>
                  <a:lnTo>
                    <a:pt x="700" y="422"/>
                  </a:lnTo>
                  <a:lnTo>
                    <a:pt x="700" y="417"/>
                  </a:lnTo>
                  <a:lnTo>
                    <a:pt x="701" y="417"/>
                  </a:lnTo>
                  <a:lnTo>
                    <a:pt x="701" y="412"/>
                  </a:lnTo>
                  <a:lnTo>
                    <a:pt x="702" y="417"/>
                  </a:lnTo>
                  <a:lnTo>
                    <a:pt x="703" y="417"/>
                  </a:lnTo>
                  <a:lnTo>
                    <a:pt x="703" y="412"/>
                  </a:lnTo>
                  <a:lnTo>
                    <a:pt x="704" y="417"/>
                  </a:lnTo>
                  <a:lnTo>
                    <a:pt x="705" y="422"/>
                  </a:lnTo>
                  <a:lnTo>
                    <a:pt x="705" y="417"/>
                  </a:lnTo>
                  <a:lnTo>
                    <a:pt x="706" y="417"/>
                  </a:lnTo>
                  <a:lnTo>
                    <a:pt x="706" y="422"/>
                  </a:lnTo>
                  <a:lnTo>
                    <a:pt x="707" y="427"/>
                  </a:lnTo>
                  <a:lnTo>
                    <a:pt x="708" y="427"/>
                  </a:lnTo>
                  <a:lnTo>
                    <a:pt x="708" y="432"/>
                  </a:lnTo>
                  <a:lnTo>
                    <a:pt x="709" y="427"/>
                  </a:lnTo>
                  <a:lnTo>
                    <a:pt x="709" y="432"/>
                  </a:lnTo>
                  <a:lnTo>
                    <a:pt x="710" y="427"/>
                  </a:lnTo>
                  <a:lnTo>
                    <a:pt x="711" y="427"/>
                  </a:lnTo>
                  <a:lnTo>
                    <a:pt x="712" y="417"/>
                  </a:lnTo>
                  <a:lnTo>
                    <a:pt x="713" y="412"/>
                  </a:lnTo>
                  <a:lnTo>
                    <a:pt x="714" y="407"/>
                  </a:lnTo>
                  <a:lnTo>
                    <a:pt x="715" y="397"/>
                  </a:lnTo>
                  <a:lnTo>
                    <a:pt x="716" y="387"/>
                  </a:lnTo>
                  <a:lnTo>
                    <a:pt x="716" y="382"/>
                  </a:lnTo>
                  <a:lnTo>
                    <a:pt x="717" y="367"/>
                  </a:lnTo>
                  <a:lnTo>
                    <a:pt x="718" y="358"/>
                  </a:lnTo>
                  <a:lnTo>
                    <a:pt x="718" y="353"/>
                  </a:lnTo>
                  <a:lnTo>
                    <a:pt x="719" y="343"/>
                  </a:lnTo>
                  <a:lnTo>
                    <a:pt x="719" y="348"/>
                  </a:lnTo>
                  <a:lnTo>
                    <a:pt x="720" y="348"/>
                  </a:lnTo>
                  <a:lnTo>
                    <a:pt x="720" y="353"/>
                  </a:lnTo>
                  <a:lnTo>
                    <a:pt x="721" y="353"/>
                  </a:lnTo>
                  <a:lnTo>
                    <a:pt x="722" y="358"/>
                  </a:lnTo>
                  <a:lnTo>
                    <a:pt x="722" y="367"/>
                  </a:lnTo>
                  <a:lnTo>
                    <a:pt x="723" y="372"/>
                  </a:lnTo>
                  <a:lnTo>
                    <a:pt x="723" y="382"/>
                  </a:lnTo>
                  <a:lnTo>
                    <a:pt x="724" y="382"/>
                  </a:lnTo>
                  <a:lnTo>
                    <a:pt x="724" y="397"/>
                  </a:lnTo>
                  <a:lnTo>
                    <a:pt x="725" y="402"/>
                  </a:lnTo>
                  <a:lnTo>
                    <a:pt x="725" y="412"/>
                  </a:lnTo>
                  <a:lnTo>
                    <a:pt x="726" y="412"/>
                  </a:lnTo>
                  <a:lnTo>
                    <a:pt x="726" y="422"/>
                  </a:lnTo>
                  <a:lnTo>
                    <a:pt x="727" y="422"/>
                  </a:lnTo>
                  <a:lnTo>
                    <a:pt x="728" y="422"/>
                  </a:lnTo>
                  <a:lnTo>
                    <a:pt x="728" y="427"/>
                  </a:lnTo>
                  <a:lnTo>
                    <a:pt x="729" y="427"/>
                  </a:lnTo>
                  <a:lnTo>
                    <a:pt x="730" y="427"/>
                  </a:lnTo>
                  <a:lnTo>
                    <a:pt x="730" y="422"/>
                  </a:lnTo>
                  <a:lnTo>
                    <a:pt x="731" y="422"/>
                  </a:lnTo>
                  <a:lnTo>
                    <a:pt x="732" y="417"/>
                  </a:lnTo>
                  <a:lnTo>
                    <a:pt x="733" y="412"/>
                  </a:lnTo>
                  <a:lnTo>
                    <a:pt x="733" y="417"/>
                  </a:lnTo>
                  <a:lnTo>
                    <a:pt x="734" y="417"/>
                  </a:lnTo>
                  <a:lnTo>
                    <a:pt x="734" y="422"/>
                  </a:lnTo>
                  <a:lnTo>
                    <a:pt x="735" y="427"/>
                  </a:lnTo>
                  <a:lnTo>
                    <a:pt x="736" y="422"/>
                  </a:lnTo>
                  <a:lnTo>
                    <a:pt x="736" y="427"/>
                  </a:lnTo>
                  <a:lnTo>
                    <a:pt x="737" y="422"/>
                  </a:lnTo>
                  <a:lnTo>
                    <a:pt x="737" y="427"/>
                  </a:lnTo>
                  <a:lnTo>
                    <a:pt x="738" y="422"/>
                  </a:lnTo>
                  <a:lnTo>
                    <a:pt x="738" y="427"/>
                  </a:lnTo>
                  <a:lnTo>
                    <a:pt x="739" y="427"/>
                  </a:lnTo>
                  <a:lnTo>
                    <a:pt x="739" y="432"/>
                  </a:lnTo>
                  <a:lnTo>
                    <a:pt x="740" y="437"/>
                  </a:lnTo>
                  <a:lnTo>
                    <a:pt x="740" y="432"/>
                  </a:lnTo>
                  <a:lnTo>
                    <a:pt x="741" y="432"/>
                  </a:lnTo>
                  <a:lnTo>
                    <a:pt x="742" y="427"/>
                  </a:lnTo>
                  <a:lnTo>
                    <a:pt x="743" y="422"/>
                  </a:lnTo>
                  <a:lnTo>
                    <a:pt x="744" y="417"/>
                  </a:lnTo>
                  <a:lnTo>
                    <a:pt x="745" y="417"/>
                  </a:lnTo>
                  <a:lnTo>
                    <a:pt x="745" y="422"/>
                  </a:lnTo>
                  <a:lnTo>
                    <a:pt x="746" y="422"/>
                  </a:lnTo>
                  <a:lnTo>
                    <a:pt x="747" y="422"/>
                  </a:lnTo>
                  <a:lnTo>
                    <a:pt x="747" y="427"/>
                  </a:lnTo>
                  <a:lnTo>
                    <a:pt x="748" y="427"/>
                  </a:lnTo>
                  <a:lnTo>
                    <a:pt x="748" y="432"/>
                  </a:lnTo>
                  <a:lnTo>
                    <a:pt x="749" y="427"/>
                  </a:lnTo>
                  <a:lnTo>
                    <a:pt x="750" y="422"/>
                  </a:lnTo>
                  <a:lnTo>
                    <a:pt x="751" y="422"/>
                  </a:lnTo>
                  <a:lnTo>
                    <a:pt x="751" y="427"/>
                  </a:lnTo>
                  <a:lnTo>
                    <a:pt x="752" y="427"/>
                  </a:lnTo>
                  <a:lnTo>
                    <a:pt x="752" y="422"/>
                  </a:lnTo>
                  <a:lnTo>
                    <a:pt x="753" y="417"/>
                  </a:lnTo>
                  <a:lnTo>
                    <a:pt x="754" y="417"/>
                  </a:lnTo>
                  <a:lnTo>
                    <a:pt x="754" y="422"/>
                  </a:lnTo>
                  <a:lnTo>
                    <a:pt x="755" y="417"/>
                  </a:lnTo>
                  <a:lnTo>
                    <a:pt x="756" y="417"/>
                  </a:lnTo>
                  <a:lnTo>
                    <a:pt x="757" y="422"/>
                  </a:lnTo>
                  <a:lnTo>
                    <a:pt x="757" y="427"/>
                  </a:lnTo>
                  <a:lnTo>
                    <a:pt x="758" y="427"/>
                  </a:lnTo>
                  <a:lnTo>
                    <a:pt x="759" y="422"/>
                  </a:lnTo>
                  <a:lnTo>
                    <a:pt x="759" y="417"/>
                  </a:lnTo>
                  <a:lnTo>
                    <a:pt x="760" y="412"/>
                  </a:lnTo>
                  <a:lnTo>
                    <a:pt x="761" y="412"/>
                  </a:lnTo>
                  <a:lnTo>
                    <a:pt x="762" y="407"/>
                  </a:lnTo>
                  <a:lnTo>
                    <a:pt x="762" y="402"/>
                  </a:lnTo>
                  <a:lnTo>
                    <a:pt x="763" y="402"/>
                  </a:lnTo>
                  <a:lnTo>
                    <a:pt x="764" y="397"/>
                  </a:lnTo>
                  <a:lnTo>
                    <a:pt x="764" y="392"/>
                  </a:lnTo>
                  <a:lnTo>
                    <a:pt x="765" y="392"/>
                  </a:lnTo>
                  <a:lnTo>
                    <a:pt x="765" y="382"/>
                  </a:lnTo>
                  <a:lnTo>
                    <a:pt x="766" y="372"/>
                  </a:lnTo>
                  <a:lnTo>
                    <a:pt x="766" y="367"/>
                  </a:lnTo>
                  <a:lnTo>
                    <a:pt x="767" y="367"/>
                  </a:lnTo>
                  <a:lnTo>
                    <a:pt x="768" y="372"/>
                  </a:lnTo>
                  <a:lnTo>
                    <a:pt x="769" y="377"/>
                  </a:lnTo>
                  <a:lnTo>
                    <a:pt x="770" y="382"/>
                  </a:lnTo>
                  <a:lnTo>
                    <a:pt x="771" y="387"/>
                  </a:lnTo>
                  <a:lnTo>
                    <a:pt x="771" y="392"/>
                  </a:lnTo>
                  <a:lnTo>
                    <a:pt x="772" y="402"/>
                  </a:lnTo>
                  <a:lnTo>
                    <a:pt x="772" y="392"/>
                  </a:lnTo>
                  <a:lnTo>
                    <a:pt x="773" y="397"/>
                  </a:lnTo>
                  <a:lnTo>
                    <a:pt x="773" y="402"/>
                  </a:lnTo>
                  <a:lnTo>
                    <a:pt x="774" y="402"/>
                  </a:lnTo>
                  <a:lnTo>
                    <a:pt x="775" y="402"/>
                  </a:lnTo>
                  <a:lnTo>
                    <a:pt x="776" y="407"/>
                  </a:lnTo>
                  <a:lnTo>
                    <a:pt x="777" y="412"/>
                  </a:lnTo>
                  <a:lnTo>
                    <a:pt x="778" y="417"/>
                  </a:lnTo>
                  <a:lnTo>
                    <a:pt x="778" y="422"/>
                  </a:lnTo>
                  <a:lnTo>
                    <a:pt x="779" y="422"/>
                  </a:lnTo>
                  <a:lnTo>
                    <a:pt x="779" y="427"/>
                  </a:lnTo>
                  <a:lnTo>
                    <a:pt x="780" y="427"/>
                  </a:lnTo>
                  <a:lnTo>
                    <a:pt x="780" y="432"/>
                  </a:lnTo>
                  <a:lnTo>
                    <a:pt x="781" y="432"/>
                  </a:lnTo>
                  <a:lnTo>
                    <a:pt x="781" y="427"/>
                  </a:lnTo>
                  <a:lnTo>
                    <a:pt x="782" y="432"/>
                  </a:lnTo>
                  <a:lnTo>
                    <a:pt x="782" y="427"/>
                  </a:lnTo>
                  <a:lnTo>
                    <a:pt x="783" y="427"/>
                  </a:lnTo>
                  <a:lnTo>
                    <a:pt x="784" y="427"/>
                  </a:lnTo>
                  <a:lnTo>
                    <a:pt x="784" y="422"/>
                  </a:lnTo>
                  <a:lnTo>
                    <a:pt x="785" y="432"/>
                  </a:lnTo>
                  <a:lnTo>
                    <a:pt x="786" y="437"/>
                  </a:lnTo>
                  <a:lnTo>
                    <a:pt x="786" y="432"/>
                  </a:lnTo>
                  <a:lnTo>
                    <a:pt x="787" y="432"/>
                  </a:lnTo>
                  <a:lnTo>
                    <a:pt x="788" y="427"/>
                  </a:lnTo>
                  <a:lnTo>
                    <a:pt x="788" y="432"/>
                  </a:lnTo>
                  <a:lnTo>
                    <a:pt x="789" y="427"/>
                  </a:lnTo>
                  <a:lnTo>
                    <a:pt x="790" y="432"/>
                  </a:lnTo>
                  <a:lnTo>
                    <a:pt x="791" y="432"/>
                  </a:lnTo>
                  <a:lnTo>
                    <a:pt x="792" y="432"/>
                  </a:lnTo>
                  <a:lnTo>
                    <a:pt x="793" y="432"/>
                  </a:lnTo>
                  <a:lnTo>
                    <a:pt x="794" y="432"/>
                  </a:lnTo>
                  <a:lnTo>
                    <a:pt x="795" y="427"/>
                  </a:lnTo>
                  <a:lnTo>
                    <a:pt x="796" y="427"/>
                  </a:lnTo>
                  <a:lnTo>
                    <a:pt x="797" y="432"/>
                  </a:lnTo>
                  <a:lnTo>
                    <a:pt x="798" y="427"/>
                  </a:lnTo>
                  <a:lnTo>
                    <a:pt x="798" y="437"/>
                  </a:lnTo>
                  <a:lnTo>
                    <a:pt x="799" y="437"/>
                  </a:lnTo>
                  <a:lnTo>
                    <a:pt x="800" y="432"/>
                  </a:lnTo>
                  <a:lnTo>
                    <a:pt x="801" y="427"/>
                  </a:lnTo>
                  <a:lnTo>
                    <a:pt x="801" y="422"/>
                  </a:lnTo>
                  <a:lnTo>
                    <a:pt x="802" y="422"/>
                  </a:lnTo>
                  <a:lnTo>
                    <a:pt x="803" y="417"/>
                  </a:lnTo>
                  <a:lnTo>
                    <a:pt x="804" y="422"/>
                  </a:lnTo>
                  <a:lnTo>
                    <a:pt x="804" y="427"/>
                  </a:lnTo>
                  <a:lnTo>
                    <a:pt x="805" y="432"/>
                  </a:lnTo>
                  <a:lnTo>
                    <a:pt x="805" y="437"/>
                  </a:lnTo>
                  <a:lnTo>
                    <a:pt x="806" y="437"/>
                  </a:lnTo>
                  <a:lnTo>
                    <a:pt x="806" y="432"/>
                  </a:lnTo>
                  <a:lnTo>
                    <a:pt x="807" y="432"/>
                  </a:lnTo>
                  <a:lnTo>
                    <a:pt x="808" y="427"/>
                  </a:lnTo>
                  <a:lnTo>
                    <a:pt x="808" y="422"/>
                  </a:lnTo>
                  <a:lnTo>
                    <a:pt x="809" y="422"/>
                  </a:lnTo>
                  <a:lnTo>
                    <a:pt x="810" y="427"/>
                  </a:lnTo>
                  <a:lnTo>
                    <a:pt x="810" y="432"/>
                  </a:lnTo>
                  <a:lnTo>
                    <a:pt x="811" y="432"/>
                  </a:lnTo>
                  <a:lnTo>
                    <a:pt x="812" y="427"/>
                  </a:lnTo>
                  <a:lnTo>
                    <a:pt x="813" y="427"/>
                  </a:lnTo>
                  <a:lnTo>
                    <a:pt x="813" y="432"/>
                  </a:lnTo>
                  <a:lnTo>
                    <a:pt x="814" y="432"/>
                  </a:lnTo>
                  <a:lnTo>
                    <a:pt x="814" y="437"/>
                  </a:lnTo>
                  <a:lnTo>
                    <a:pt x="815" y="432"/>
                  </a:lnTo>
                  <a:lnTo>
                    <a:pt x="816" y="437"/>
                  </a:lnTo>
                  <a:lnTo>
                    <a:pt x="817" y="437"/>
                  </a:lnTo>
                  <a:lnTo>
                    <a:pt x="818" y="432"/>
                  </a:lnTo>
                  <a:lnTo>
                    <a:pt x="819" y="437"/>
                  </a:lnTo>
                  <a:lnTo>
                    <a:pt x="820" y="437"/>
                  </a:lnTo>
                  <a:lnTo>
                    <a:pt x="821" y="432"/>
                  </a:lnTo>
                  <a:lnTo>
                    <a:pt x="822" y="427"/>
                  </a:lnTo>
                  <a:lnTo>
                    <a:pt x="822" y="422"/>
                  </a:lnTo>
                  <a:lnTo>
                    <a:pt x="823" y="417"/>
                  </a:lnTo>
                  <a:lnTo>
                    <a:pt x="823" y="412"/>
                  </a:lnTo>
                  <a:lnTo>
                    <a:pt x="824" y="417"/>
                  </a:lnTo>
                  <a:lnTo>
                    <a:pt x="824" y="412"/>
                  </a:lnTo>
                  <a:lnTo>
                    <a:pt x="825" y="412"/>
                  </a:lnTo>
                  <a:lnTo>
                    <a:pt x="825" y="417"/>
                  </a:lnTo>
                  <a:lnTo>
                    <a:pt x="826" y="422"/>
                  </a:lnTo>
                  <a:lnTo>
                    <a:pt x="826" y="427"/>
                  </a:lnTo>
                  <a:lnTo>
                    <a:pt x="827" y="422"/>
                  </a:lnTo>
                  <a:lnTo>
                    <a:pt x="828" y="422"/>
                  </a:lnTo>
                  <a:lnTo>
                    <a:pt x="829" y="422"/>
                  </a:lnTo>
                  <a:lnTo>
                    <a:pt x="830" y="422"/>
                  </a:lnTo>
                  <a:lnTo>
                    <a:pt x="830" y="427"/>
                  </a:lnTo>
                  <a:lnTo>
                    <a:pt x="831" y="422"/>
                  </a:lnTo>
                  <a:lnTo>
                    <a:pt x="831" y="417"/>
                  </a:lnTo>
                  <a:lnTo>
                    <a:pt x="832" y="412"/>
                  </a:lnTo>
                  <a:lnTo>
                    <a:pt x="832" y="417"/>
                  </a:lnTo>
                  <a:lnTo>
                    <a:pt x="833" y="417"/>
                  </a:lnTo>
                  <a:lnTo>
                    <a:pt x="833" y="412"/>
                  </a:lnTo>
                  <a:lnTo>
                    <a:pt x="834" y="417"/>
                  </a:lnTo>
                  <a:lnTo>
                    <a:pt x="834" y="422"/>
                  </a:lnTo>
                  <a:lnTo>
                    <a:pt x="835" y="427"/>
                  </a:lnTo>
                  <a:lnTo>
                    <a:pt x="835" y="422"/>
                  </a:lnTo>
                  <a:lnTo>
                    <a:pt x="836" y="422"/>
                  </a:lnTo>
                  <a:lnTo>
                    <a:pt x="836" y="412"/>
                  </a:lnTo>
                  <a:lnTo>
                    <a:pt x="837" y="407"/>
                  </a:lnTo>
                  <a:lnTo>
                    <a:pt x="837" y="397"/>
                  </a:lnTo>
                  <a:lnTo>
                    <a:pt x="838" y="387"/>
                  </a:lnTo>
                  <a:lnTo>
                    <a:pt x="838" y="377"/>
                  </a:lnTo>
                  <a:lnTo>
                    <a:pt x="839" y="367"/>
                  </a:lnTo>
                  <a:lnTo>
                    <a:pt x="839" y="363"/>
                  </a:lnTo>
                  <a:lnTo>
                    <a:pt x="840" y="363"/>
                  </a:lnTo>
                  <a:lnTo>
                    <a:pt x="841" y="367"/>
                  </a:lnTo>
                  <a:lnTo>
                    <a:pt x="841" y="372"/>
                  </a:lnTo>
                  <a:lnTo>
                    <a:pt x="842" y="372"/>
                  </a:lnTo>
                  <a:lnTo>
                    <a:pt x="843" y="377"/>
                  </a:lnTo>
                  <a:lnTo>
                    <a:pt x="843" y="382"/>
                  </a:lnTo>
                  <a:lnTo>
                    <a:pt x="844" y="382"/>
                  </a:lnTo>
                  <a:lnTo>
                    <a:pt x="844" y="387"/>
                  </a:lnTo>
                  <a:lnTo>
                    <a:pt x="845" y="387"/>
                  </a:lnTo>
                  <a:lnTo>
                    <a:pt x="846" y="387"/>
                  </a:lnTo>
                  <a:lnTo>
                    <a:pt x="846" y="392"/>
                  </a:lnTo>
                  <a:lnTo>
                    <a:pt x="847" y="402"/>
                  </a:lnTo>
                  <a:lnTo>
                    <a:pt x="848" y="402"/>
                  </a:lnTo>
                  <a:lnTo>
                    <a:pt x="848" y="407"/>
                  </a:lnTo>
                  <a:lnTo>
                    <a:pt x="849" y="412"/>
                  </a:lnTo>
                  <a:lnTo>
                    <a:pt x="849" y="422"/>
                  </a:lnTo>
                  <a:lnTo>
                    <a:pt x="850" y="427"/>
                  </a:lnTo>
                  <a:lnTo>
                    <a:pt x="851" y="432"/>
                  </a:lnTo>
                  <a:lnTo>
                    <a:pt x="851" y="427"/>
                  </a:lnTo>
                  <a:lnTo>
                    <a:pt x="852" y="432"/>
                  </a:lnTo>
                  <a:lnTo>
                    <a:pt x="853" y="432"/>
                  </a:lnTo>
                  <a:lnTo>
                    <a:pt x="854" y="432"/>
                  </a:lnTo>
                  <a:lnTo>
                    <a:pt x="854" y="437"/>
                  </a:lnTo>
                  <a:lnTo>
                    <a:pt x="855" y="432"/>
                  </a:lnTo>
                  <a:lnTo>
                    <a:pt x="855" y="427"/>
                  </a:lnTo>
                  <a:lnTo>
                    <a:pt x="856" y="427"/>
                  </a:lnTo>
                  <a:lnTo>
                    <a:pt x="856" y="422"/>
                  </a:lnTo>
                  <a:lnTo>
                    <a:pt x="857" y="412"/>
                  </a:lnTo>
                  <a:lnTo>
                    <a:pt x="858" y="407"/>
                  </a:lnTo>
                  <a:lnTo>
                    <a:pt x="858" y="412"/>
                  </a:lnTo>
                  <a:lnTo>
                    <a:pt x="858" y="422"/>
                  </a:lnTo>
                  <a:lnTo>
                    <a:pt x="859" y="422"/>
                  </a:lnTo>
                  <a:lnTo>
                    <a:pt x="859" y="432"/>
                  </a:lnTo>
                  <a:lnTo>
                    <a:pt x="860" y="437"/>
                  </a:lnTo>
                  <a:lnTo>
                    <a:pt x="860" y="442"/>
                  </a:lnTo>
                  <a:lnTo>
                    <a:pt x="861" y="437"/>
                  </a:lnTo>
                  <a:lnTo>
                    <a:pt x="862" y="427"/>
                  </a:lnTo>
                  <a:lnTo>
                    <a:pt x="862" y="422"/>
                  </a:lnTo>
                  <a:lnTo>
                    <a:pt x="863" y="417"/>
                  </a:lnTo>
                  <a:lnTo>
                    <a:pt x="863" y="407"/>
                  </a:lnTo>
                  <a:lnTo>
                    <a:pt x="864" y="402"/>
                  </a:lnTo>
                  <a:lnTo>
                    <a:pt x="864" y="397"/>
                  </a:lnTo>
                  <a:lnTo>
                    <a:pt x="865" y="402"/>
                  </a:lnTo>
                  <a:lnTo>
                    <a:pt x="866" y="407"/>
                  </a:lnTo>
                  <a:lnTo>
                    <a:pt x="866" y="412"/>
                  </a:lnTo>
                  <a:lnTo>
                    <a:pt x="867" y="412"/>
                  </a:lnTo>
                  <a:lnTo>
                    <a:pt x="868" y="412"/>
                  </a:lnTo>
                  <a:lnTo>
                    <a:pt x="869" y="412"/>
                  </a:lnTo>
                  <a:lnTo>
                    <a:pt x="869" y="417"/>
                  </a:lnTo>
                  <a:lnTo>
                    <a:pt x="870" y="412"/>
                  </a:lnTo>
                  <a:lnTo>
                    <a:pt x="870" y="407"/>
                  </a:lnTo>
                  <a:lnTo>
                    <a:pt x="871" y="412"/>
                  </a:lnTo>
                  <a:lnTo>
                    <a:pt x="871" y="417"/>
                  </a:lnTo>
                  <a:lnTo>
                    <a:pt x="872" y="422"/>
                  </a:lnTo>
                  <a:lnTo>
                    <a:pt x="872" y="432"/>
                  </a:lnTo>
                  <a:lnTo>
                    <a:pt x="873" y="437"/>
                  </a:lnTo>
                  <a:lnTo>
                    <a:pt x="874" y="437"/>
                  </a:lnTo>
                  <a:lnTo>
                    <a:pt x="875" y="442"/>
                  </a:lnTo>
                  <a:lnTo>
                    <a:pt x="876" y="442"/>
                  </a:lnTo>
                  <a:lnTo>
                    <a:pt x="876" y="437"/>
                  </a:lnTo>
                  <a:lnTo>
                    <a:pt x="877" y="432"/>
                  </a:lnTo>
                  <a:lnTo>
                    <a:pt x="877" y="437"/>
                  </a:lnTo>
                  <a:lnTo>
                    <a:pt x="878" y="437"/>
                  </a:lnTo>
                  <a:lnTo>
                    <a:pt x="878" y="442"/>
                  </a:lnTo>
                  <a:lnTo>
                    <a:pt x="879" y="442"/>
                  </a:lnTo>
                  <a:lnTo>
                    <a:pt x="879" y="437"/>
                  </a:lnTo>
                  <a:lnTo>
                    <a:pt x="880" y="437"/>
                  </a:lnTo>
                  <a:lnTo>
                    <a:pt x="880" y="432"/>
                  </a:lnTo>
                  <a:lnTo>
                    <a:pt x="881" y="432"/>
                  </a:lnTo>
                  <a:lnTo>
                    <a:pt x="882" y="432"/>
                  </a:lnTo>
                  <a:lnTo>
                    <a:pt x="883" y="437"/>
                  </a:lnTo>
                  <a:lnTo>
                    <a:pt x="883" y="432"/>
                  </a:lnTo>
                  <a:lnTo>
                    <a:pt x="884" y="432"/>
                  </a:lnTo>
                  <a:lnTo>
                    <a:pt x="884" y="437"/>
                  </a:lnTo>
                  <a:lnTo>
                    <a:pt x="885" y="437"/>
                  </a:lnTo>
                  <a:lnTo>
                    <a:pt x="886" y="437"/>
                  </a:lnTo>
                  <a:lnTo>
                    <a:pt x="887" y="442"/>
                  </a:lnTo>
                  <a:lnTo>
                    <a:pt x="888" y="447"/>
                  </a:lnTo>
                  <a:lnTo>
                    <a:pt x="889" y="452"/>
                  </a:lnTo>
                  <a:lnTo>
                    <a:pt x="889" y="447"/>
                  </a:lnTo>
                  <a:lnTo>
                    <a:pt x="890" y="442"/>
                  </a:lnTo>
                  <a:lnTo>
                    <a:pt x="891" y="442"/>
                  </a:lnTo>
                  <a:lnTo>
                    <a:pt x="891" y="437"/>
                  </a:lnTo>
                  <a:lnTo>
                    <a:pt x="892" y="432"/>
                  </a:lnTo>
                  <a:lnTo>
                    <a:pt x="892" y="437"/>
                  </a:lnTo>
                  <a:lnTo>
                    <a:pt x="893" y="442"/>
                  </a:lnTo>
                  <a:lnTo>
                    <a:pt x="894" y="442"/>
                  </a:lnTo>
                  <a:lnTo>
                    <a:pt x="895" y="442"/>
                  </a:lnTo>
                  <a:lnTo>
                    <a:pt x="896" y="442"/>
                  </a:lnTo>
                  <a:lnTo>
                    <a:pt x="897" y="437"/>
                  </a:lnTo>
                  <a:lnTo>
                    <a:pt x="897" y="442"/>
                  </a:lnTo>
                  <a:lnTo>
                    <a:pt x="898" y="437"/>
                  </a:lnTo>
                  <a:lnTo>
                    <a:pt x="898" y="442"/>
                  </a:lnTo>
                  <a:lnTo>
                    <a:pt x="899" y="442"/>
                  </a:lnTo>
                  <a:lnTo>
                    <a:pt x="899" y="447"/>
                  </a:lnTo>
                  <a:lnTo>
                    <a:pt x="900" y="442"/>
                  </a:lnTo>
                  <a:lnTo>
                    <a:pt x="901" y="437"/>
                  </a:lnTo>
                  <a:lnTo>
                    <a:pt x="901" y="442"/>
                  </a:lnTo>
                  <a:lnTo>
                    <a:pt x="902" y="447"/>
                  </a:lnTo>
                  <a:lnTo>
                    <a:pt x="902" y="442"/>
                  </a:lnTo>
                  <a:lnTo>
                    <a:pt x="903" y="442"/>
                  </a:lnTo>
                  <a:lnTo>
                    <a:pt x="904" y="442"/>
                  </a:lnTo>
                  <a:lnTo>
                    <a:pt x="905" y="437"/>
                  </a:lnTo>
                  <a:lnTo>
                    <a:pt x="906" y="437"/>
                  </a:lnTo>
                  <a:lnTo>
                    <a:pt x="907" y="432"/>
                  </a:lnTo>
                  <a:lnTo>
                    <a:pt x="907" y="437"/>
                  </a:lnTo>
                  <a:lnTo>
                    <a:pt x="908" y="442"/>
                  </a:lnTo>
                  <a:lnTo>
                    <a:pt x="909" y="442"/>
                  </a:lnTo>
                  <a:lnTo>
                    <a:pt x="910" y="437"/>
                  </a:lnTo>
                  <a:lnTo>
                    <a:pt x="911" y="442"/>
                  </a:lnTo>
                  <a:lnTo>
                    <a:pt x="912" y="447"/>
                  </a:lnTo>
                  <a:lnTo>
                    <a:pt x="912" y="452"/>
                  </a:lnTo>
                  <a:lnTo>
                    <a:pt x="913" y="452"/>
                  </a:lnTo>
                  <a:lnTo>
                    <a:pt x="913" y="447"/>
                  </a:lnTo>
                  <a:lnTo>
                    <a:pt x="914" y="442"/>
                  </a:lnTo>
                  <a:lnTo>
                    <a:pt x="915" y="442"/>
                  </a:lnTo>
                  <a:lnTo>
                    <a:pt x="916" y="442"/>
                  </a:lnTo>
                  <a:lnTo>
                    <a:pt x="917" y="447"/>
                  </a:lnTo>
                  <a:lnTo>
                    <a:pt x="918" y="447"/>
                  </a:lnTo>
                  <a:lnTo>
                    <a:pt x="919" y="447"/>
                  </a:lnTo>
                  <a:lnTo>
                    <a:pt x="919" y="437"/>
                  </a:lnTo>
                  <a:lnTo>
                    <a:pt x="920" y="437"/>
                  </a:lnTo>
                  <a:lnTo>
                    <a:pt x="921" y="437"/>
                  </a:lnTo>
                  <a:lnTo>
                    <a:pt x="921" y="442"/>
                  </a:lnTo>
                  <a:lnTo>
                    <a:pt x="922" y="447"/>
                  </a:lnTo>
                  <a:lnTo>
                    <a:pt x="922" y="442"/>
                  </a:lnTo>
                  <a:lnTo>
                    <a:pt x="923" y="442"/>
                  </a:lnTo>
                  <a:lnTo>
                    <a:pt x="923" y="437"/>
                  </a:lnTo>
                  <a:lnTo>
                    <a:pt x="924" y="437"/>
                  </a:lnTo>
                  <a:lnTo>
                    <a:pt x="924" y="442"/>
                  </a:lnTo>
                  <a:lnTo>
                    <a:pt x="925" y="442"/>
                  </a:lnTo>
                  <a:lnTo>
                    <a:pt x="926" y="442"/>
                  </a:lnTo>
                  <a:lnTo>
                    <a:pt x="927" y="442"/>
                  </a:lnTo>
                  <a:lnTo>
                    <a:pt x="928" y="437"/>
                  </a:lnTo>
                  <a:lnTo>
                    <a:pt x="928" y="442"/>
                  </a:lnTo>
                  <a:lnTo>
                    <a:pt x="929" y="442"/>
                  </a:lnTo>
                  <a:lnTo>
                    <a:pt x="930" y="442"/>
                  </a:lnTo>
                  <a:lnTo>
                    <a:pt x="930" y="447"/>
                  </a:lnTo>
                  <a:lnTo>
                    <a:pt x="931" y="447"/>
                  </a:lnTo>
                  <a:lnTo>
                    <a:pt x="931" y="452"/>
                  </a:lnTo>
                  <a:lnTo>
                    <a:pt x="932" y="452"/>
                  </a:lnTo>
                  <a:lnTo>
                    <a:pt x="933" y="447"/>
                  </a:lnTo>
                  <a:lnTo>
                    <a:pt x="934" y="452"/>
                  </a:lnTo>
                  <a:lnTo>
                    <a:pt x="935" y="447"/>
                  </a:lnTo>
                  <a:lnTo>
                    <a:pt x="936" y="452"/>
                  </a:lnTo>
                  <a:lnTo>
                    <a:pt x="937" y="447"/>
                  </a:lnTo>
                  <a:lnTo>
                    <a:pt x="938" y="442"/>
                  </a:lnTo>
                  <a:lnTo>
                    <a:pt x="938" y="437"/>
                  </a:lnTo>
                  <a:lnTo>
                    <a:pt x="939" y="437"/>
                  </a:lnTo>
                  <a:lnTo>
                    <a:pt x="939" y="432"/>
                  </a:lnTo>
                  <a:lnTo>
                    <a:pt x="940" y="432"/>
                  </a:lnTo>
                  <a:lnTo>
                    <a:pt x="941" y="432"/>
                  </a:lnTo>
                  <a:lnTo>
                    <a:pt x="941" y="442"/>
                  </a:lnTo>
                  <a:lnTo>
                    <a:pt x="942" y="442"/>
                  </a:lnTo>
                  <a:lnTo>
                    <a:pt x="942" y="447"/>
                  </a:lnTo>
                  <a:lnTo>
                    <a:pt x="943" y="447"/>
                  </a:lnTo>
                  <a:lnTo>
                    <a:pt x="943" y="442"/>
                  </a:lnTo>
                  <a:lnTo>
                    <a:pt x="944" y="442"/>
                  </a:lnTo>
                  <a:lnTo>
                    <a:pt x="944" y="437"/>
                  </a:lnTo>
                  <a:lnTo>
                    <a:pt x="945" y="437"/>
                  </a:lnTo>
                  <a:lnTo>
                    <a:pt x="946" y="437"/>
                  </a:lnTo>
                  <a:lnTo>
                    <a:pt x="947" y="437"/>
                  </a:lnTo>
                  <a:lnTo>
                    <a:pt x="947" y="442"/>
                  </a:lnTo>
                  <a:lnTo>
                    <a:pt x="948" y="447"/>
                  </a:lnTo>
                  <a:lnTo>
                    <a:pt x="948" y="452"/>
                  </a:lnTo>
                  <a:lnTo>
                    <a:pt x="949" y="452"/>
                  </a:lnTo>
                  <a:lnTo>
                    <a:pt x="950" y="447"/>
                  </a:lnTo>
                  <a:lnTo>
                    <a:pt x="951" y="442"/>
                  </a:lnTo>
                  <a:lnTo>
                    <a:pt x="951" y="437"/>
                  </a:lnTo>
                  <a:lnTo>
                    <a:pt x="952" y="437"/>
                  </a:lnTo>
                  <a:lnTo>
                    <a:pt x="953" y="437"/>
                  </a:lnTo>
                  <a:lnTo>
                    <a:pt x="954" y="437"/>
                  </a:lnTo>
                  <a:lnTo>
                    <a:pt x="955" y="432"/>
                  </a:lnTo>
                  <a:lnTo>
                    <a:pt x="955" y="427"/>
                  </a:lnTo>
                  <a:lnTo>
                    <a:pt x="956" y="427"/>
                  </a:lnTo>
                  <a:lnTo>
                    <a:pt x="956" y="417"/>
                  </a:lnTo>
                  <a:lnTo>
                    <a:pt x="957" y="417"/>
                  </a:lnTo>
                  <a:lnTo>
                    <a:pt x="957" y="407"/>
                  </a:lnTo>
                  <a:lnTo>
                    <a:pt x="958" y="412"/>
                  </a:lnTo>
                  <a:lnTo>
                    <a:pt x="958" y="417"/>
                  </a:lnTo>
                  <a:lnTo>
                    <a:pt x="959" y="417"/>
                  </a:lnTo>
                  <a:lnTo>
                    <a:pt x="959" y="412"/>
                  </a:lnTo>
                  <a:lnTo>
                    <a:pt x="960" y="402"/>
                  </a:lnTo>
                  <a:lnTo>
                    <a:pt x="960" y="397"/>
                  </a:lnTo>
                  <a:lnTo>
                    <a:pt x="961" y="392"/>
                  </a:lnTo>
                  <a:lnTo>
                    <a:pt x="961" y="377"/>
                  </a:lnTo>
                  <a:lnTo>
                    <a:pt x="962" y="363"/>
                  </a:lnTo>
                  <a:lnTo>
                    <a:pt x="962" y="353"/>
                  </a:lnTo>
                  <a:lnTo>
                    <a:pt x="963" y="353"/>
                  </a:lnTo>
                  <a:lnTo>
                    <a:pt x="964" y="358"/>
                  </a:lnTo>
                  <a:lnTo>
                    <a:pt x="964" y="367"/>
                  </a:lnTo>
                  <a:lnTo>
                    <a:pt x="965" y="377"/>
                  </a:lnTo>
                  <a:lnTo>
                    <a:pt x="965" y="382"/>
                  </a:lnTo>
                  <a:lnTo>
                    <a:pt x="966" y="387"/>
                  </a:lnTo>
                  <a:lnTo>
                    <a:pt x="966" y="377"/>
                  </a:lnTo>
                  <a:lnTo>
                    <a:pt x="967" y="372"/>
                  </a:lnTo>
                  <a:lnTo>
                    <a:pt x="967" y="367"/>
                  </a:lnTo>
                  <a:lnTo>
                    <a:pt x="968" y="372"/>
                  </a:lnTo>
                  <a:lnTo>
                    <a:pt x="969" y="377"/>
                  </a:lnTo>
                  <a:lnTo>
                    <a:pt x="969" y="382"/>
                  </a:lnTo>
                  <a:lnTo>
                    <a:pt x="970" y="392"/>
                  </a:lnTo>
                  <a:lnTo>
                    <a:pt x="970" y="402"/>
                  </a:lnTo>
                  <a:lnTo>
                    <a:pt x="971" y="407"/>
                  </a:lnTo>
                  <a:lnTo>
                    <a:pt x="972" y="412"/>
                  </a:lnTo>
                  <a:lnTo>
                    <a:pt x="973" y="417"/>
                  </a:lnTo>
                  <a:lnTo>
                    <a:pt x="973" y="422"/>
                  </a:lnTo>
                  <a:lnTo>
                    <a:pt x="974" y="422"/>
                  </a:lnTo>
                  <a:lnTo>
                    <a:pt x="974" y="427"/>
                  </a:lnTo>
                  <a:lnTo>
                    <a:pt x="975" y="422"/>
                  </a:lnTo>
                  <a:lnTo>
                    <a:pt x="975" y="417"/>
                  </a:lnTo>
                  <a:lnTo>
                    <a:pt x="976" y="407"/>
                  </a:lnTo>
                  <a:lnTo>
                    <a:pt x="976" y="402"/>
                  </a:lnTo>
                  <a:lnTo>
                    <a:pt x="977" y="397"/>
                  </a:lnTo>
                  <a:lnTo>
                    <a:pt x="978" y="397"/>
                  </a:lnTo>
                  <a:lnTo>
                    <a:pt x="978" y="402"/>
                  </a:lnTo>
                  <a:lnTo>
                    <a:pt x="979" y="397"/>
                  </a:lnTo>
                  <a:lnTo>
                    <a:pt x="980" y="397"/>
                  </a:lnTo>
                  <a:lnTo>
                    <a:pt x="981" y="397"/>
                  </a:lnTo>
                  <a:lnTo>
                    <a:pt x="981" y="402"/>
                  </a:lnTo>
                  <a:lnTo>
                    <a:pt x="982" y="407"/>
                  </a:lnTo>
                  <a:lnTo>
                    <a:pt x="982" y="412"/>
                  </a:lnTo>
                  <a:lnTo>
                    <a:pt x="983" y="417"/>
                  </a:lnTo>
                  <a:lnTo>
                    <a:pt x="984" y="422"/>
                  </a:lnTo>
                  <a:lnTo>
                    <a:pt x="985" y="422"/>
                  </a:lnTo>
                  <a:lnTo>
                    <a:pt x="986" y="417"/>
                  </a:lnTo>
                  <a:lnTo>
                    <a:pt x="987" y="417"/>
                  </a:lnTo>
                  <a:lnTo>
                    <a:pt x="987" y="412"/>
                  </a:lnTo>
                  <a:lnTo>
                    <a:pt x="988" y="407"/>
                  </a:lnTo>
                  <a:lnTo>
                    <a:pt x="988" y="402"/>
                  </a:lnTo>
                  <a:lnTo>
                    <a:pt x="989" y="397"/>
                  </a:lnTo>
                  <a:lnTo>
                    <a:pt x="990" y="397"/>
                  </a:lnTo>
                  <a:lnTo>
                    <a:pt x="990" y="387"/>
                  </a:lnTo>
                  <a:lnTo>
                    <a:pt x="991" y="353"/>
                  </a:lnTo>
                  <a:lnTo>
                    <a:pt x="991" y="303"/>
                  </a:lnTo>
                  <a:lnTo>
                    <a:pt x="992" y="253"/>
                  </a:lnTo>
                  <a:lnTo>
                    <a:pt x="992" y="208"/>
                  </a:lnTo>
                  <a:lnTo>
                    <a:pt x="993" y="174"/>
                  </a:lnTo>
                  <a:lnTo>
                    <a:pt x="993" y="169"/>
                  </a:lnTo>
                  <a:lnTo>
                    <a:pt x="994" y="179"/>
                  </a:lnTo>
                  <a:lnTo>
                    <a:pt x="994" y="203"/>
                  </a:lnTo>
                  <a:lnTo>
                    <a:pt x="995" y="238"/>
                  </a:lnTo>
                  <a:lnTo>
                    <a:pt x="995" y="278"/>
                  </a:lnTo>
                  <a:lnTo>
                    <a:pt x="996" y="313"/>
                  </a:lnTo>
                  <a:lnTo>
                    <a:pt x="996" y="338"/>
                  </a:lnTo>
                  <a:lnTo>
                    <a:pt x="997" y="348"/>
                  </a:lnTo>
                  <a:lnTo>
                    <a:pt x="998" y="338"/>
                  </a:lnTo>
                  <a:lnTo>
                    <a:pt x="999" y="358"/>
                  </a:lnTo>
                  <a:lnTo>
                    <a:pt x="999" y="382"/>
                  </a:lnTo>
                  <a:lnTo>
                    <a:pt x="1000" y="412"/>
                  </a:lnTo>
                  <a:lnTo>
                    <a:pt x="1000" y="427"/>
                  </a:lnTo>
                  <a:lnTo>
                    <a:pt x="1001" y="442"/>
                  </a:lnTo>
                  <a:lnTo>
                    <a:pt x="1001" y="452"/>
                  </a:lnTo>
                  <a:lnTo>
                    <a:pt x="1002" y="442"/>
                  </a:lnTo>
                  <a:lnTo>
                    <a:pt x="1003" y="437"/>
                  </a:lnTo>
                  <a:lnTo>
                    <a:pt x="1003" y="432"/>
                  </a:lnTo>
                  <a:lnTo>
                    <a:pt x="1004" y="437"/>
                  </a:lnTo>
                  <a:lnTo>
                    <a:pt x="1004" y="442"/>
                  </a:lnTo>
                  <a:lnTo>
                    <a:pt x="1005" y="442"/>
                  </a:lnTo>
                  <a:lnTo>
                    <a:pt x="1005" y="447"/>
                  </a:lnTo>
                  <a:lnTo>
                    <a:pt x="1006" y="447"/>
                  </a:lnTo>
                  <a:lnTo>
                    <a:pt x="1006" y="452"/>
                  </a:lnTo>
                  <a:lnTo>
                    <a:pt x="1007" y="452"/>
                  </a:lnTo>
                  <a:lnTo>
                    <a:pt x="1007" y="447"/>
                  </a:lnTo>
                  <a:lnTo>
                    <a:pt x="1008" y="447"/>
                  </a:lnTo>
                  <a:lnTo>
                    <a:pt x="1008" y="442"/>
                  </a:lnTo>
                  <a:lnTo>
                    <a:pt x="1009" y="442"/>
                  </a:lnTo>
                  <a:lnTo>
                    <a:pt x="1010" y="447"/>
                  </a:lnTo>
                  <a:lnTo>
                    <a:pt x="1010" y="452"/>
                  </a:lnTo>
                  <a:lnTo>
                    <a:pt x="1011" y="447"/>
                  </a:lnTo>
                  <a:lnTo>
                    <a:pt x="1011" y="452"/>
                  </a:lnTo>
                  <a:lnTo>
                    <a:pt x="1012" y="452"/>
                  </a:lnTo>
                  <a:lnTo>
                    <a:pt x="1013" y="447"/>
                  </a:lnTo>
                  <a:lnTo>
                    <a:pt x="1014" y="447"/>
                  </a:lnTo>
                  <a:lnTo>
                    <a:pt x="1014" y="442"/>
                  </a:lnTo>
                  <a:lnTo>
                    <a:pt x="1015" y="437"/>
                  </a:lnTo>
                  <a:lnTo>
                    <a:pt x="1015" y="432"/>
                  </a:lnTo>
                  <a:lnTo>
                    <a:pt x="1016" y="432"/>
                  </a:lnTo>
                  <a:lnTo>
                    <a:pt x="1016" y="437"/>
                  </a:lnTo>
                  <a:lnTo>
                    <a:pt x="1017" y="437"/>
                  </a:lnTo>
                  <a:lnTo>
                    <a:pt x="1018" y="442"/>
                  </a:lnTo>
                  <a:lnTo>
                    <a:pt x="1019" y="447"/>
                  </a:lnTo>
                  <a:lnTo>
                    <a:pt x="1020" y="447"/>
                  </a:lnTo>
                  <a:lnTo>
                    <a:pt x="1021" y="447"/>
                  </a:lnTo>
                  <a:lnTo>
                    <a:pt x="1022" y="442"/>
                  </a:lnTo>
                  <a:lnTo>
                    <a:pt x="1023" y="442"/>
                  </a:lnTo>
                  <a:lnTo>
                    <a:pt x="1023" y="447"/>
                  </a:lnTo>
                  <a:lnTo>
                    <a:pt x="1024" y="447"/>
                  </a:lnTo>
                  <a:lnTo>
                    <a:pt x="1025" y="447"/>
                  </a:lnTo>
                  <a:lnTo>
                    <a:pt x="1026" y="457"/>
                  </a:lnTo>
                  <a:lnTo>
                    <a:pt x="1026" y="462"/>
                  </a:lnTo>
                  <a:lnTo>
                    <a:pt x="1027" y="462"/>
                  </a:lnTo>
                  <a:lnTo>
                    <a:pt x="1028" y="462"/>
                  </a:lnTo>
                  <a:lnTo>
                    <a:pt x="1028" y="457"/>
                  </a:lnTo>
                  <a:lnTo>
                    <a:pt x="1029" y="447"/>
                  </a:lnTo>
                  <a:lnTo>
                    <a:pt x="1029" y="442"/>
                  </a:lnTo>
                  <a:lnTo>
                    <a:pt x="1030" y="442"/>
                  </a:lnTo>
                  <a:lnTo>
                    <a:pt x="1031" y="442"/>
                  </a:lnTo>
                  <a:lnTo>
                    <a:pt x="1031" y="447"/>
                  </a:lnTo>
                  <a:lnTo>
                    <a:pt x="1032" y="447"/>
                  </a:lnTo>
                  <a:lnTo>
                    <a:pt x="1033" y="447"/>
                  </a:lnTo>
                  <a:lnTo>
                    <a:pt x="1034" y="447"/>
                  </a:lnTo>
                  <a:lnTo>
                    <a:pt x="1035" y="447"/>
                  </a:lnTo>
                  <a:lnTo>
                    <a:pt x="1035" y="452"/>
                  </a:lnTo>
                  <a:lnTo>
                    <a:pt x="1036" y="452"/>
                  </a:lnTo>
                  <a:lnTo>
                    <a:pt x="1036" y="457"/>
                  </a:lnTo>
                  <a:lnTo>
                    <a:pt x="1037" y="457"/>
                  </a:lnTo>
                  <a:lnTo>
                    <a:pt x="1038" y="457"/>
                  </a:lnTo>
                  <a:lnTo>
                    <a:pt x="1038" y="452"/>
                  </a:lnTo>
                  <a:lnTo>
                    <a:pt x="1039" y="452"/>
                  </a:lnTo>
                  <a:lnTo>
                    <a:pt x="1040" y="452"/>
                  </a:lnTo>
                  <a:lnTo>
                    <a:pt x="1041" y="452"/>
                  </a:lnTo>
                  <a:lnTo>
                    <a:pt x="1042" y="452"/>
                  </a:lnTo>
                  <a:lnTo>
                    <a:pt x="1042" y="447"/>
                  </a:lnTo>
                  <a:lnTo>
                    <a:pt x="1043" y="447"/>
                  </a:lnTo>
                  <a:lnTo>
                    <a:pt x="1044" y="452"/>
                  </a:lnTo>
                  <a:lnTo>
                    <a:pt x="1045" y="452"/>
                  </a:lnTo>
                  <a:lnTo>
                    <a:pt x="1046" y="452"/>
                  </a:lnTo>
                  <a:lnTo>
                    <a:pt x="1047" y="452"/>
                  </a:lnTo>
                  <a:lnTo>
                    <a:pt x="1047" y="447"/>
                  </a:lnTo>
                  <a:lnTo>
                    <a:pt x="1048" y="447"/>
                  </a:lnTo>
                  <a:lnTo>
                    <a:pt x="1049" y="447"/>
                  </a:lnTo>
                  <a:lnTo>
                    <a:pt x="1050" y="447"/>
                  </a:lnTo>
                  <a:lnTo>
                    <a:pt x="1051" y="442"/>
                  </a:lnTo>
                  <a:lnTo>
                    <a:pt x="1051" y="447"/>
                  </a:lnTo>
                  <a:lnTo>
                    <a:pt x="1052" y="447"/>
                  </a:lnTo>
                  <a:lnTo>
                    <a:pt x="1053" y="447"/>
                  </a:lnTo>
                  <a:lnTo>
                    <a:pt x="1054" y="447"/>
                  </a:lnTo>
                  <a:lnTo>
                    <a:pt x="1055" y="447"/>
                  </a:lnTo>
                  <a:lnTo>
                    <a:pt x="1055" y="452"/>
                  </a:lnTo>
                  <a:lnTo>
                    <a:pt x="1056" y="452"/>
                  </a:lnTo>
                  <a:lnTo>
                    <a:pt x="1057" y="452"/>
                  </a:lnTo>
                  <a:lnTo>
                    <a:pt x="1057" y="447"/>
                  </a:lnTo>
                  <a:lnTo>
                    <a:pt x="1058" y="447"/>
                  </a:lnTo>
                  <a:lnTo>
                    <a:pt x="1059" y="447"/>
                  </a:lnTo>
                  <a:lnTo>
                    <a:pt x="1060" y="447"/>
                  </a:lnTo>
                  <a:lnTo>
                    <a:pt x="1061" y="452"/>
                  </a:lnTo>
                  <a:lnTo>
                    <a:pt x="1061" y="457"/>
                  </a:lnTo>
                  <a:lnTo>
                    <a:pt x="1062" y="457"/>
                  </a:lnTo>
                  <a:lnTo>
                    <a:pt x="1063" y="457"/>
                  </a:lnTo>
                  <a:lnTo>
                    <a:pt x="1064" y="457"/>
                  </a:lnTo>
                  <a:lnTo>
                    <a:pt x="1065" y="452"/>
                  </a:lnTo>
                  <a:lnTo>
                    <a:pt x="1066" y="447"/>
                  </a:lnTo>
                  <a:lnTo>
                    <a:pt x="1066" y="442"/>
                  </a:lnTo>
                  <a:lnTo>
                    <a:pt x="1067" y="442"/>
                  </a:lnTo>
                  <a:lnTo>
                    <a:pt x="1068" y="442"/>
                  </a:lnTo>
                  <a:lnTo>
                    <a:pt x="1069" y="442"/>
                  </a:lnTo>
                  <a:lnTo>
                    <a:pt x="1070" y="442"/>
                  </a:lnTo>
                  <a:lnTo>
                    <a:pt x="1070" y="447"/>
                  </a:lnTo>
                  <a:lnTo>
                    <a:pt x="1071" y="442"/>
                  </a:lnTo>
                  <a:lnTo>
                    <a:pt x="1072" y="442"/>
                  </a:lnTo>
                  <a:lnTo>
                    <a:pt x="1072" y="447"/>
                  </a:lnTo>
                  <a:lnTo>
                    <a:pt x="1073" y="447"/>
                  </a:lnTo>
                  <a:lnTo>
                    <a:pt x="1073" y="452"/>
                  </a:lnTo>
                  <a:lnTo>
                    <a:pt x="1074" y="452"/>
                  </a:lnTo>
                  <a:lnTo>
                    <a:pt x="1075" y="452"/>
                  </a:lnTo>
                  <a:lnTo>
                    <a:pt x="1075" y="447"/>
                  </a:lnTo>
                  <a:lnTo>
                    <a:pt x="1076" y="447"/>
                  </a:lnTo>
                  <a:lnTo>
                    <a:pt x="1076" y="442"/>
                  </a:lnTo>
                  <a:lnTo>
                    <a:pt x="1077" y="442"/>
                  </a:lnTo>
                  <a:lnTo>
                    <a:pt x="1078" y="442"/>
                  </a:lnTo>
                  <a:lnTo>
                    <a:pt x="1078" y="437"/>
                  </a:lnTo>
                  <a:lnTo>
                    <a:pt x="1079" y="437"/>
                  </a:lnTo>
                  <a:lnTo>
                    <a:pt x="1079" y="442"/>
                  </a:lnTo>
                  <a:lnTo>
                    <a:pt x="1080" y="442"/>
                  </a:lnTo>
                  <a:lnTo>
                    <a:pt x="1080" y="447"/>
                  </a:lnTo>
                  <a:lnTo>
                    <a:pt x="1081" y="447"/>
                  </a:lnTo>
                  <a:lnTo>
                    <a:pt x="1082" y="447"/>
                  </a:lnTo>
                  <a:lnTo>
                    <a:pt x="1083" y="442"/>
                  </a:lnTo>
                  <a:lnTo>
                    <a:pt x="1083" y="437"/>
                  </a:lnTo>
                  <a:lnTo>
                    <a:pt x="1084" y="432"/>
                  </a:lnTo>
                  <a:lnTo>
                    <a:pt x="1084" y="427"/>
                  </a:lnTo>
                  <a:lnTo>
                    <a:pt x="1085" y="427"/>
                  </a:lnTo>
                  <a:lnTo>
                    <a:pt x="1086" y="432"/>
                  </a:lnTo>
                  <a:lnTo>
                    <a:pt x="1087" y="437"/>
                  </a:lnTo>
                  <a:lnTo>
                    <a:pt x="1087" y="442"/>
                  </a:lnTo>
                  <a:lnTo>
                    <a:pt x="1088" y="447"/>
                  </a:lnTo>
                  <a:lnTo>
                    <a:pt x="1089" y="452"/>
                  </a:lnTo>
                  <a:lnTo>
                    <a:pt x="1089" y="457"/>
                  </a:lnTo>
                  <a:lnTo>
                    <a:pt x="1090" y="457"/>
                  </a:lnTo>
                  <a:lnTo>
                    <a:pt x="1090" y="462"/>
                  </a:lnTo>
                  <a:lnTo>
                    <a:pt x="1091" y="457"/>
                  </a:lnTo>
                  <a:lnTo>
                    <a:pt x="1091" y="452"/>
                  </a:lnTo>
                  <a:lnTo>
                    <a:pt x="1092" y="447"/>
                  </a:lnTo>
                  <a:lnTo>
                    <a:pt x="1093" y="442"/>
                  </a:lnTo>
                  <a:lnTo>
                    <a:pt x="1094" y="442"/>
                  </a:lnTo>
                  <a:lnTo>
                    <a:pt x="1094" y="447"/>
                  </a:lnTo>
                  <a:lnTo>
                    <a:pt x="1095" y="447"/>
                  </a:lnTo>
                  <a:lnTo>
                    <a:pt x="1095" y="452"/>
                  </a:lnTo>
                  <a:lnTo>
                    <a:pt x="1096" y="452"/>
                  </a:lnTo>
                  <a:lnTo>
                    <a:pt x="1096" y="457"/>
                  </a:lnTo>
                  <a:lnTo>
                    <a:pt x="1097" y="462"/>
                  </a:lnTo>
                  <a:lnTo>
                    <a:pt x="1098" y="457"/>
                  </a:lnTo>
                  <a:lnTo>
                    <a:pt x="1098" y="452"/>
                  </a:lnTo>
                  <a:lnTo>
                    <a:pt x="1099" y="452"/>
                  </a:lnTo>
                  <a:lnTo>
                    <a:pt x="1100" y="452"/>
                  </a:lnTo>
                  <a:lnTo>
                    <a:pt x="1100" y="447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2"/>
                  </a:lnTo>
                  <a:lnTo>
                    <a:pt x="1102" y="432"/>
                  </a:lnTo>
                  <a:lnTo>
                    <a:pt x="1103" y="427"/>
                  </a:lnTo>
                  <a:lnTo>
                    <a:pt x="1103" y="422"/>
                  </a:lnTo>
                  <a:lnTo>
                    <a:pt x="1104" y="417"/>
                  </a:lnTo>
                  <a:lnTo>
                    <a:pt x="1105" y="422"/>
                  </a:lnTo>
                  <a:lnTo>
                    <a:pt x="1105" y="427"/>
                  </a:lnTo>
                  <a:lnTo>
                    <a:pt x="1106" y="437"/>
                  </a:lnTo>
                  <a:lnTo>
                    <a:pt x="1106" y="442"/>
                  </a:lnTo>
                  <a:lnTo>
                    <a:pt x="1107" y="442"/>
                  </a:lnTo>
                  <a:lnTo>
                    <a:pt x="1107" y="452"/>
                  </a:lnTo>
                  <a:lnTo>
                    <a:pt x="1108" y="447"/>
                  </a:lnTo>
                  <a:lnTo>
                    <a:pt x="1109" y="442"/>
                  </a:lnTo>
                  <a:lnTo>
                    <a:pt x="1110" y="442"/>
                  </a:lnTo>
                  <a:lnTo>
                    <a:pt x="1111" y="437"/>
                  </a:lnTo>
                  <a:lnTo>
                    <a:pt x="1111" y="442"/>
                  </a:lnTo>
                  <a:lnTo>
                    <a:pt x="1112" y="442"/>
                  </a:lnTo>
                  <a:lnTo>
                    <a:pt x="1113" y="437"/>
                  </a:lnTo>
                  <a:lnTo>
                    <a:pt x="1113" y="442"/>
                  </a:lnTo>
                  <a:lnTo>
                    <a:pt x="1114" y="442"/>
                  </a:lnTo>
                  <a:lnTo>
                    <a:pt x="1115" y="447"/>
                  </a:lnTo>
                  <a:lnTo>
                    <a:pt x="1115" y="442"/>
                  </a:lnTo>
                  <a:lnTo>
                    <a:pt x="1116" y="442"/>
                  </a:lnTo>
                  <a:lnTo>
                    <a:pt x="1117" y="437"/>
                  </a:lnTo>
                  <a:lnTo>
                    <a:pt x="1118" y="437"/>
                  </a:lnTo>
                  <a:lnTo>
                    <a:pt x="1119" y="442"/>
                  </a:lnTo>
                  <a:lnTo>
                    <a:pt x="1119" y="447"/>
                  </a:lnTo>
                  <a:lnTo>
                    <a:pt x="1120" y="452"/>
                  </a:lnTo>
                  <a:lnTo>
                    <a:pt x="1120" y="457"/>
                  </a:lnTo>
                  <a:lnTo>
                    <a:pt x="1121" y="457"/>
                  </a:lnTo>
                  <a:lnTo>
                    <a:pt x="1122" y="457"/>
                  </a:lnTo>
                  <a:lnTo>
                    <a:pt x="1122" y="452"/>
                  </a:lnTo>
                  <a:lnTo>
                    <a:pt x="1123" y="447"/>
                  </a:lnTo>
                  <a:lnTo>
                    <a:pt x="1124" y="447"/>
                  </a:lnTo>
                  <a:lnTo>
                    <a:pt x="1125" y="447"/>
                  </a:lnTo>
                  <a:lnTo>
                    <a:pt x="1126" y="442"/>
                  </a:lnTo>
                  <a:lnTo>
                    <a:pt x="1126" y="447"/>
                  </a:lnTo>
                  <a:lnTo>
                    <a:pt x="1127" y="447"/>
                  </a:lnTo>
                  <a:lnTo>
                    <a:pt x="1127" y="452"/>
                  </a:lnTo>
                  <a:lnTo>
                    <a:pt x="1128" y="452"/>
                  </a:lnTo>
                  <a:lnTo>
                    <a:pt x="1129" y="452"/>
                  </a:lnTo>
                  <a:lnTo>
                    <a:pt x="1130" y="452"/>
                  </a:lnTo>
                  <a:lnTo>
                    <a:pt x="1131" y="457"/>
                  </a:lnTo>
                  <a:lnTo>
                    <a:pt x="1132" y="457"/>
                  </a:lnTo>
                  <a:lnTo>
                    <a:pt x="1132" y="462"/>
                  </a:lnTo>
                  <a:lnTo>
                    <a:pt x="1133" y="462"/>
                  </a:lnTo>
                  <a:lnTo>
                    <a:pt x="1134" y="462"/>
                  </a:lnTo>
                  <a:lnTo>
                    <a:pt x="1134" y="457"/>
                  </a:lnTo>
                  <a:lnTo>
                    <a:pt x="1135" y="452"/>
                  </a:lnTo>
                  <a:lnTo>
                    <a:pt x="1135" y="447"/>
                  </a:lnTo>
                  <a:lnTo>
                    <a:pt x="1136" y="452"/>
                  </a:lnTo>
                  <a:lnTo>
                    <a:pt x="1136" y="447"/>
                  </a:lnTo>
                  <a:lnTo>
                    <a:pt x="1137" y="452"/>
                  </a:lnTo>
                  <a:lnTo>
                    <a:pt x="1137" y="457"/>
                  </a:lnTo>
                  <a:lnTo>
                    <a:pt x="1138" y="452"/>
                  </a:lnTo>
                  <a:lnTo>
                    <a:pt x="1138" y="457"/>
                  </a:lnTo>
                  <a:lnTo>
                    <a:pt x="1139" y="457"/>
                  </a:lnTo>
                  <a:lnTo>
                    <a:pt x="1140" y="457"/>
                  </a:lnTo>
                  <a:lnTo>
                    <a:pt x="1141" y="457"/>
                  </a:lnTo>
                  <a:lnTo>
                    <a:pt x="1142" y="457"/>
                  </a:lnTo>
                  <a:lnTo>
                    <a:pt x="1143" y="457"/>
                  </a:lnTo>
                  <a:lnTo>
                    <a:pt x="1144" y="457"/>
                  </a:lnTo>
                  <a:lnTo>
                    <a:pt x="1145" y="457"/>
                  </a:lnTo>
                  <a:lnTo>
                    <a:pt x="1145" y="452"/>
                  </a:lnTo>
                  <a:lnTo>
                    <a:pt x="1146" y="452"/>
                  </a:lnTo>
                  <a:lnTo>
                    <a:pt x="1147" y="447"/>
                  </a:lnTo>
                  <a:lnTo>
                    <a:pt x="1147" y="452"/>
                  </a:lnTo>
                  <a:lnTo>
                    <a:pt x="1148" y="452"/>
                  </a:lnTo>
                  <a:lnTo>
                    <a:pt x="1149" y="452"/>
                  </a:lnTo>
                  <a:lnTo>
                    <a:pt x="1150" y="452"/>
                  </a:lnTo>
                  <a:lnTo>
                    <a:pt x="1150" y="447"/>
                  </a:lnTo>
                  <a:lnTo>
                    <a:pt x="1151" y="447"/>
                  </a:lnTo>
                  <a:lnTo>
                    <a:pt x="1152" y="447"/>
                  </a:lnTo>
                  <a:lnTo>
                    <a:pt x="1153" y="452"/>
                  </a:lnTo>
                  <a:lnTo>
                    <a:pt x="1154" y="452"/>
                  </a:lnTo>
                  <a:lnTo>
                    <a:pt x="1155" y="452"/>
                  </a:lnTo>
                  <a:lnTo>
                    <a:pt x="1156" y="452"/>
                  </a:lnTo>
                  <a:lnTo>
                    <a:pt x="1157" y="447"/>
                  </a:lnTo>
                  <a:lnTo>
                    <a:pt x="1157" y="442"/>
                  </a:lnTo>
                  <a:lnTo>
                    <a:pt x="1158" y="442"/>
                  </a:lnTo>
                  <a:lnTo>
                    <a:pt x="1158" y="447"/>
                  </a:lnTo>
                  <a:lnTo>
                    <a:pt x="1159" y="447"/>
                  </a:lnTo>
                  <a:lnTo>
                    <a:pt x="1159" y="452"/>
                  </a:lnTo>
                  <a:lnTo>
                    <a:pt x="1160" y="452"/>
                  </a:lnTo>
                  <a:lnTo>
                    <a:pt x="1161" y="452"/>
                  </a:lnTo>
                  <a:lnTo>
                    <a:pt x="1161" y="447"/>
                  </a:lnTo>
                  <a:lnTo>
                    <a:pt x="1162" y="442"/>
                  </a:lnTo>
                  <a:lnTo>
                    <a:pt x="1163" y="437"/>
                  </a:lnTo>
                  <a:lnTo>
                    <a:pt x="1163" y="432"/>
                  </a:lnTo>
                  <a:lnTo>
                    <a:pt x="1164" y="437"/>
                  </a:lnTo>
                  <a:lnTo>
                    <a:pt x="1165" y="442"/>
                  </a:lnTo>
                  <a:lnTo>
                    <a:pt x="1165" y="452"/>
                  </a:lnTo>
                  <a:lnTo>
                    <a:pt x="1166" y="452"/>
                  </a:lnTo>
                  <a:lnTo>
                    <a:pt x="1166" y="457"/>
                  </a:lnTo>
                  <a:lnTo>
                    <a:pt x="1167" y="457"/>
                  </a:lnTo>
                  <a:lnTo>
                    <a:pt x="1168" y="457"/>
                  </a:lnTo>
                  <a:lnTo>
                    <a:pt x="1169" y="457"/>
                  </a:lnTo>
                  <a:lnTo>
                    <a:pt x="1169" y="452"/>
                  </a:lnTo>
                  <a:lnTo>
                    <a:pt x="1170" y="452"/>
                  </a:lnTo>
                  <a:lnTo>
                    <a:pt x="1171" y="452"/>
                  </a:lnTo>
                  <a:lnTo>
                    <a:pt x="1172" y="447"/>
                  </a:lnTo>
                  <a:lnTo>
                    <a:pt x="1173" y="447"/>
                  </a:lnTo>
                  <a:lnTo>
                    <a:pt x="1174" y="447"/>
                  </a:lnTo>
                  <a:lnTo>
                    <a:pt x="1175" y="447"/>
                  </a:lnTo>
                  <a:lnTo>
                    <a:pt x="1176" y="447"/>
                  </a:lnTo>
                  <a:lnTo>
                    <a:pt x="1177" y="452"/>
                  </a:lnTo>
                  <a:lnTo>
                    <a:pt x="1177" y="457"/>
                  </a:lnTo>
                  <a:lnTo>
                    <a:pt x="1178" y="457"/>
                  </a:lnTo>
                  <a:lnTo>
                    <a:pt x="1178" y="452"/>
                  </a:lnTo>
                  <a:lnTo>
                    <a:pt x="1179" y="452"/>
                  </a:lnTo>
                  <a:lnTo>
                    <a:pt x="1180" y="447"/>
                  </a:lnTo>
                  <a:lnTo>
                    <a:pt x="1180" y="452"/>
                  </a:lnTo>
                  <a:lnTo>
                    <a:pt x="1181" y="447"/>
                  </a:lnTo>
                  <a:lnTo>
                    <a:pt x="1182" y="452"/>
                  </a:lnTo>
                  <a:lnTo>
                    <a:pt x="1182" y="457"/>
                  </a:lnTo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18" name="Freeform 95"/>
            <p:cNvSpPr>
              <a:spLocks/>
            </p:cNvSpPr>
            <p:nvPr/>
          </p:nvSpPr>
          <p:spPr bwMode="auto">
            <a:xfrm>
              <a:off x="-295" y="259"/>
              <a:ext cx="7087" cy="2769"/>
            </a:xfrm>
            <a:custGeom>
              <a:avLst/>
              <a:gdLst>
                <a:gd name="T0" fmla="*/ 23 w 1182"/>
                <a:gd name="T1" fmla="*/ 427 h 462"/>
                <a:gd name="T2" fmla="*/ 46 w 1182"/>
                <a:gd name="T3" fmla="*/ 417 h 462"/>
                <a:gd name="T4" fmla="*/ 62 w 1182"/>
                <a:gd name="T5" fmla="*/ 392 h 462"/>
                <a:gd name="T6" fmla="*/ 83 w 1182"/>
                <a:gd name="T7" fmla="*/ 407 h 462"/>
                <a:gd name="T8" fmla="*/ 100 w 1182"/>
                <a:gd name="T9" fmla="*/ 333 h 462"/>
                <a:gd name="T10" fmla="*/ 114 w 1182"/>
                <a:gd name="T11" fmla="*/ 328 h 462"/>
                <a:gd name="T12" fmla="*/ 131 w 1182"/>
                <a:gd name="T13" fmla="*/ 372 h 462"/>
                <a:gd name="T14" fmla="*/ 145 w 1182"/>
                <a:gd name="T15" fmla="*/ 10 h 462"/>
                <a:gd name="T16" fmla="*/ 158 w 1182"/>
                <a:gd name="T17" fmla="*/ 343 h 462"/>
                <a:gd name="T18" fmla="*/ 179 w 1182"/>
                <a:gd name="T19" fmla="*/ 343 h 462"/>
                <a:gd name="T20" fmla="*/ 201 w 1182"/>
                <a:gd name="T21" fmla="*/ 333 h 462"/>
                <a:gd name="T22" fmla="*/ 218 w 1182"/>
                <a:gd name="T23" fmla="*/ 233 h 462"/>
                <a:gd name="T24" fmla="*/ 232 w 1182"/>
                <a:gd name="T25" fmla="*/ 263 h 462"/>
                <a:gd name="T26" fmla="*/ 245 w 1182"/>
                <a:gd name="T27" fmla="*/ 328 h 462"/>
                <a:gd name="T28" fmla="*/ 259 w 1182"/>
                <a:gd name="T29" fmla="*/ 228 h 462"/>
                <a:gd name="T30" fmla="*/ 274 w 1182"/>
                <a:gd name="T31" fmla="*/ 348 h 462"/>
                <a:gd name="T32" fmla="*/ 290 w 1182"/>
                <a:gd name="T33" fmla="*/ 377 h 462"/>
                <a:gd name="T34" fmla="*/ 310 w 1182"/>
                <a:gd name="T35" fmla="*/ 343 h 462"/>
                <a:gd name="T36" fmla="*/ 323 w 1182"/>
                <a:gd name="T37" fmla="*/ 392 h 462"/>
                <a:gd name="T38" fmla="*/ 340 w 1182"/>
                <a:gd name="T39" fmla="*/ 427 h 462"/>
                <a:gd name="T40" fmla="*/ 360 w 1182"/>
                <a:gd name="T41" fmla="*/ 313 h 462"/>
                <a:gd name="T42" fmla="*/ 376 w 1182"/>
                <a:gd name="T43" fmla="*/ 353 h 462"/>
                <a:gd name="T44" fmla="*/ 394 w 1182"/>
                <a:gd name="T45" fmla="*/ 417 h 462"/>
                <a:gd name="T46" fmla="*/ 414 w 1182"/>
                <a:gd name="T47" fmla="*/ 363 h 462"/>
                <a:gd name="T48" fmla="*/ 429 w 1182"/>
                <a:gd name="T49" fmla="*/ 417 h 462"/>
                <a:gd name="T50" fmla="*/ 452 w 1182"/>
                <a:gd name="T51" fmla="*/ 427 h 462"/>
                <a:gd name="T52" fmla="*/ 471 w 1182"/>
                <a:gd name="T53" fmla="*/ 392 h 462"/>
                <a:gd name="T54" fmla="*/ 490 w 1182"/>
                <a:gd name="T55" fmla="*/ 422 h 462"/>
                <a:gd name="T56" fmla="*/ 514 w 1182"/>
                <a:gd name="T57" fmla="*/ 417 h 462"/>
                <a:gd name="T58" fmla="*/ 535 w 1182"/>
                <a:gd name="T59" fmla="*/ 343 h 462"/>
                <a:gd name="T60" fmla="*/ 550 w 1182"/>
                <a:gd name="T61" fmla="*/ 382 h 462"/>
                <a:gd name="T62" fmla="*/ 572 w 1182"/>
                <a:gd name="T63" fmla="*/ 412 h 462"/>
                <a:gd name="T64" fmla="*/ 595 w 1182"/>
                <a:gd name="T65" fmla="*/ 417 h 462"/>
                <a:gd name="T66" fmla="*/ 618 w 1182"/>
                <a:gd name="T67" fmla="*/ 422 h 462"/>
                <a:gd name="T68" fmla="*/ 640 w 1182"/>
                <a:gd name="T69" fmla="*/ 402 h 462"/>
                <a:gd name="T70" fmla="*/ 652 w 1182"/>
                <a:gd name="T71" fmla="*/ 387 h 462"/>
                <a:gd name="T72" fmla="*/ 669 w 1182"/>
                <a:gd name="T73" fmla="*/ 377 h 462"/>
                <a:gd name="T74" fmla="*/ 681 w 1182"/>
                <a:gd name="T75" fmla="*/ 387 h 462"/>
                <a:gd name="T76" fmla="*/ 701 w 1182"/>
                <a:gd name="T77" fmla="*/ 427 h 462"/>
                <a:gd name="T78" fmla="*/ 720 w 1182"/>
                <a:gd name="T79" fmla="*/ 358 h 462"/>
                <a:gd name="T80" fmla="*/ 736 w 1182"/>
                <a:gd name="T81" fmla="*/ 437 h 462"/>
                <a:gd name="T82" fmla="*/ 758 w 1182"/>
                <a:gd name="T83" fmla="*/ 422 h 462"/>
                <a:gd name="T84" fmla="*/ 774 w 1182"/>
                <a:gd name="T85" fmla="*/ 402 h 462"/>
                <a:gd name="T86" fmla="*/ 792 w 1182"/>
                <a:gd name="T87" fmla="*/ 432 h 462"/>
                <a:gd name="T88" fmla="*/ 816 w 1182"/>
                <a:gd name="T89" fmla="*/ 427 h 462"/>
                <a:gd name="T90" fmla="*/ 835 w 1182"/>
                <a:gd name="T91" fmla="*/ 397 h 462"/>
                <a:gd name="T92" fmla="*/ 853 w 1182"/>
                <a:gd name="T93" fmla="*/ 417 h 462"/>
                <a:gd name="T94" fmla="*/ 875 w 1182"/>
                <a:gd name="T95" fmla="*/ 442 h 462"/>
                <a:gd name="T96" fmla="*/ 899 w 1182"/>
                <a:gd name="T97" fmla="*/ 442 h 462"/>
                <a:gd name="T98" fmla="*/ 922 w 1182"/>
                <a:gd name="T99" fmla="*/ 452 h 462"/>
                <a:gd name="T100" fmla="*/ 944 w 1182"/>
                <a:gd name="T101" fmla="*/ 452 h 462"/>
                <a:gd name="T102" fmla="*/ 961 w 1182"/>
                <a:gd name="T103" fmla="*/ 397 h 462"/>
                <a:gd name="T104" fmla="*/ 978 w 1182"/>
                <a:gd name="T105" fmla="*/ 442 h 462"/>
                <a:gd name="T106" fmla="*/ 995 w 1182"/>
                <a:gd name="T107" fmla="*/ 293 h 462"/>
                <a:gd name="T108" fmla="*/ 1013 w 1182"/>
                <a:gd name="T109" fmla="*/ 452 h 462"/>
                <a:gd name="T110" fmla="*/ 1036 w 1182"/>
                <a:gd name="T111" fmla="*/ 452 h 462"/>
                <a:gd name="T112" fmla="*/ 1059 w 1182"/>
                <a:gd name="T113" fmla="*/ 457 h 462"/>
                <a:gd name="T114" fmla="*/ 1083 w 1182"/>
                <a:gd name="T115" fmla="*/ 457 h 462"/>
                <a:gd name="T116" fmla="*/ 1106 w 1182"/>
                <a:gd name="T117" fmla="*/ 462 h 462"/>
                <a:gd name="T118" fmla="*/ 1129 w 1182"/>
                <a:gd name="T119" fmla="*/ 462 h 462"/>
                <a:gd name="T120" fmla="*/ 1153 w 1182"/>
                <a:gd name="T121" fmla="*/ 462 h 462"/>
                <a:gd name="T122" fmla="*/ 1177 w 1182"/>
                <a:gd name="T123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2" h="462">
                  <a:moveTo>
                    <a:pt x="0" y="427"/>
                  </a:moveTo>
                  <a:lnTo>
                    <a:pt x="1" y="427"/>
                  </a:lnTo>
                  <a:lnTo>
                    <a:pt x="2" y="427"/>
                  </a:lnTo>
                  <a:lnTo>
                    <a:pt x="3" y="427"/>
                  </a:lnTo>
                  <a:lnTo>
                    <a:pt x="4" y="427"/>
                  </a:lnTo>
                  <a:lnTo>
                    <a:pt x="5" y="427"/>
                  </a:lnTo>
                  <a:lnTo>
                    <a:pt x="6" y="427"/>
                  </a:lnTo>
                  <a:lnTo>
                    <a:pt x="7" y="427"/>
                  </a:lnTo>
                  <a:lnTo>
                    <a:pt x="8" y="427"/>
                  </a:lnTo>
                  <a:lnTo>
                    <a:pt x="9" y="427"/>
                  </a:lnTo>
                  <a:lnTo>
                    <a:pt x="10" y="427"/>
                  </a:lnTo>
                  <a:lnTo>
                    <a:pt x="11" y="427"/>
                  </a:lnTo>
                  <a:lnTo>
                    <a:pt x="12" y="427"/>
                  </a:lnTo>
                  <a:lnTo>
                    <a:pt x="13" y="427"/>
                  </a:lnTo>
                  <a:lnTo>
                    <a:pt x="14" y="427"/>
                  </a:lnTo>
                  <a:lnTo>
                    <a:pt x="15" y="427"/>
                  </a:lnTo>
                  <a:lnTo>
                    <a:pt x="16" y="427"/>
                  </a:lnTo>
                  <a:lnTo>
                    <a:pt x="17" y="427"/>
                  </a:lnTo>
                  <a:lnTo>
                    <a:pt x="18" y="427"/>
                  </a:lnTo>
                  <a:lnTo>
                    <a:pt x="19" y="427"/>
                  </a:lnTo>
                  <a:lnTo>
                    <a:pt x="20" y="427"/>
                  </a:lnTo>
                  <a:lnTo>
                    <a:pt x="21" y="427"/>
                  </a:lnTo>
                  <a:lnTo>
                    <a:pt x="22" y="427"/>
                  </a:lnTo>
                  <a:lnTo>
                    <a:pt x="23" y="427"/>
                  </a:lnTo>
                  <a:lnTo>
                    <a:pt x="24" y="427"/>
                  </a:lnTo>
                  <a:lnTo>
                    <a:pt x="25" y="427"/>
                  </a:lnTo>
                  <a:lnTo>
                    <a:pt x="26" y="427"/>
                  </a:lnTo>
                  <a:lnTo>
                    <a:pt x="27" y="427"/>
                  </a:lnTo>
                  <a:lnTo>
                    <a:pt x="28" y="427"/>
                  </a:lnTo>
                  <a:lnTo>
                    <a:pt x="28" y="422"/>
                  </a:lnTo>
                  <a:lnTo>
                    <a:pt x="29" y="422"/>
                  </a:lnTo>
                  <a:lnTo>
                    <a:pt x="30" y="422"/>
                  </a:lnTo>
                  <a:lnTo>
                    <a:pt x="31" y="422"/>
                  </a:lnTo>
                  <a:lnTo>
                    <a:pt x="32" y="422"/>
                  </a:lnTo>
                  <a:lnTo>
                    <a:pt x="33" y="422"/>
                  </a:lnTo>
                  <a:lnTo>
                    <a:pt x="34" y="422"/>
                  </a:lnTo>
                  <a:lnTo>
                    <a:pt x="35" y="422"/>
                  </a:lnTo>
                  <a:lnTo>
                    <a:pt x="36" y="417"/>
                  </a:lnTo>
                  <a:lnTo>
                    <a:pt x="37" y="417"/>
                  </a:lnTo>
                  <a:lnTo>
                    <a:pt x="38" y="417"/>
                  </a:lnTo>
                  <a:lnTo>
                    <a:pt x="39" y="417"/>
                  </a:lnTo>
                  <a:lnTo>
                    <a:pt x="40" y="417"/>
                  </a:lnTo>
                  <a:lnTo>
                    <a:pt x="41" y="417"/>
                  </a:lnTo>
                  <a:lnTo>
                    <a:pt x="42" y="417"/>
                  </a:lnTo>
                  <a:lnTo>
                    <a:pt x="43" y="417"/>
                  </a:lnTo>
                  <a:lnTo>
                    <a:pt x="44" y="417"/>
                  </a:lnTo>
                  <a:lnTo>
                    <a:pt x="45" y="417"/>
                  </a:lnTo>
                  <a:lnTo>
                    <a:pt x="46" y="417"/>
                  </a:lnTo>
                  <a:lnTo>
                    <a:pt x="47" y="417"/>
                  </a:lnTo>
                  <a:lnTo>
                    <a:pt x="48" y="417"/>
                  </a:lnTo>
                  <a:lnTo>
                    <a:pt x="49" y="417"/>
                  </a:lnTo>
                  <a:lnTo>
                    <a:pt x="50" y="407"/>
                  </a:lnTo>
                  <a:lnTo>
                    <a:pt x="51" y="407"/>
                  </a:lnTo>
                  <a:lnTo>
                    <a:pt x="52" y="407"/>
                  </a:lnTo>
                  <a:lnTo>
                    <a:pt x="53" y="407"/>
                  </a:lnTo>
                  <a:lnTo>
                    <a:pt x="53" y="402"/>
                  </a:lnTo>
                  <a:lnTo>
                    <a:pt x="54" y="402"/>
                  </a:lnTo>
                  <a:lnTo>
                    <a:pt x="55" y="397"/>
                  </a:lnTo>
                  <a:lnTo>
                    <a:pt x="55" y="392"/>
                  </a:lnTo>
                  <a:lnTo>
                    <a:pt x="56" y="392"/>
                  </a:lnTo>
                  <a:lnTo>
                    <a:pt x="56" y="387"/>
                  </a:lnTo>
                  <a:lnTo>
                    <a:pt x="57" y="382"/>
                  </a:lnTo>
                  <a:lnTo>
                    <a:pt x="57" y="377"/>
                  </a:lnTo>
                  <a:lnTo>
                    <a:pt x="58" y="372"/>
                  </a:lnTo>
                  <a:lnTo>
                    <a:pt x="58" y="368"/>
                  </a:lnTo>
                  <a:lnTo>
                    <a:pt x="59" y="363"/>
                  </a:lnTo>
                  <a:lnTo>
                    <a:pt x="60" y="368"/>
                  </a:lnTo>
                  <a:lnTo>
                    <a:pt x="60" y="372"/>
                  </a:lnTo>
                  <a:lnTo>
                    <a:pt x="61" y="377"/>
                  </a:lnTo>
                  <a:lnTo>
                    <a:pt x="61" y="382"/>
                  </a:lnTo>
                  <a:lnTo>
                    <a:pt x="62" y="387"/>
                  </a:lnTo>
                  <a:lnTo>
                    <a:pt x="62" y="392"/>
                  </a:lnTo>
                  <a:lnTo>
                    <a:pt x="63" y="392"/>
                  </a:lnTo>
                  <a:lnTo>
                    <a:pt x="63" y="397"/>
                  </a:lnTo>
                  <a:lnTo>
                    <a:pt x="64" y="402"/>
                  </a:lnTo>
                  <a:lnTo>
                    <a:pt x="64" y="397"/>
                  </a:lnTo>
                  <a:lnTo>
                    <a:pt x="65" y="397"/>
                  </a:lnTo>
                  <a:lnTo>
                    <a:pt x="65" y="402"/>
                  </a:lnTo>
                  <a:lnTo>
                    <a:pt x="66" y="402"/>
                  </a:lnTo>
                  <a:lnTo>
                    <a:pt x="67" y="402"/>
                  </a:lnTo>
                  <a:lnTo>
                    <a:pt x="68" y="402"/>
                  </a:lnTo>
                  <a:lnTo>
                    <a:pt x="69" y="407"/>
                  </a:lnTo>
                  <a:lnTo>
                    <a:pt x="70" y="407"/>
                  </a:lnTo>
                  <a:lnTo>
                    <a:pt x="71" y="407"/>
                  </a:lnTo>
                  <a:lnTo>
                    <a:pt x="72" y="407"/>
                  </a:lnTo>
                  <a:lnTo>
                    <a:pt x="73" y="407"/>
                  </a:lnTo>
                  <a:lnTo>
                    <a:pt x="74" y="407"/>
                  </a:lnTo>
                  <a:lnTo>
                    <a:pt x="75" y="407"/>
                  </a:lnTo>
                  <a:lnTo>
                    <a:pt x="76" y="407"/>
                  </a:lnTo>
                  <a:lnTo>
                    <a:pt x="77" y="407"/>
                  </a:lnTo>
                  <a:lnTo>
                    <a:pt x="78" y="407"/>
                  </a:lnTo>
                  <a:lnTo>
                    <a:pt x="79" y="407"/>
                  </a:lnTo>
                  <a:lnTo>
                    <a:pt x="80" y="407"/>
                  </a:lnTo>
                  <a:lnTo>
                    <a:pt x="81" y="407"/>
                  </a:lnTo>
                  <a:lnTo>
                    <a:pt x="82" y="407"/>
                  </a:lnTo>
                  <a:lnTo>
                    <a:pt x="83" y="407"/>
                  </a:lnTo>
                  <a:lnTo>
                    <a:pt x="84" y="412"/>
                  </a:lnTo>
                  <a:lnTo>
                    <a:pt x="85" y="412"/>
                  </a:lnTo>
                  <a:lnTo>
                    <a:pt x="86" y="412"/>
                  </a:lnTo>
                  <a:lnTo>
                    <a:pt x="87" y="412"/>
                  </a:lnTo>
                  <a:lnTo>
                    <a:pt x="88" y="412"/>
                  </a:lnTo>
                  <a:lnTo>
                    <a:pt x="88" y="407"/>
                  </a:lnTo>
                  <a:lnTo>
                    <a:pt x="89" y="407"/>
                  </a:lnTo>
                  <a:lnTo>
                    <a:pt x="90" y="407"/>
                  </a:lnTo>
                  <a:lnTo>
                    <a:pt x="91" y="407"/>
                  </a:lnTo>
                  <a:lnTo>
                    <a:pt x="92" y="407"/>
                  </a:lnTo>
                  <a:lnTo>
                    <a:pt x="93" y="407"/>
                  </a:lnTo>
                  <a:lnTo>
                    <a:pt x="94" y="402"/>
                  </a:lnTo>
                  <a:lnTo>
                    <a:pt x="95" y="402"/>
                  </a:lnTo>
                  <a:lnTo>
                    <a:pt x="95" y="392"/>
                  </a:lnTo>
                  <a:lnTo>
                    <a:pt x="96" y="392"/>
                  </a:lnTo>
                  <a:lnTo>
                    <a:pt x="96" y="387"/>
                  </a:lnTo>
                  <a:lnTo>
                    <a:pt x="97" y="382"/>
                  </a:lnTo>
                  <a:lnTo>
                    <a:pt x="97" y="377"/>
                  </a:lnTo>
                  <a:lnTo>
                    <a:pt x="98" y="372"/>
                  </a:lnTo>
                  <a:lnTo>
                    <a:pt x="98" y="363"/>
                  </a:lnTo>
                  <a:lnTo>
                    <a:pt x="99" y="358"/>
                  </a:lnTo>
                  <a:lnTo>
                    <a:pt x="99" y="348"/>
                  </a:lnTo>
                  <a:lnTo>
                    <a:pt x="100" y="343"/>
                  </a:lnTo>
                  <a:lnTo>
                    <a:pt x="100" y="333"/>
                  </a:lnTo>
                  <a:lnTo>
                    <a:pt x="101" y="323"/>
                  </a:lnTo>
                  <a:lnTo>
                    <a:pt x="101" y="318"/>
                  </a:lnTo>
                  <a:lnTo>
                    <a:pt x="102" y="313"/>
                  </a:lnTo>
                  <a:lnTo>
                    <a:pt x="102" y="318"/>
                  </a:lnTo>
                  <a:lnTo>
                    <a:pt x="103" y="318"/>
                  </a:lnTo>
                  <a:lnTo>
                    <a:pt x="103" y="328"/>
                  </a:lnTo>
                  <a:lnTo>
                    <a:pt x="104" y="333"/>
                  </a:lnTo>
                  <a:lnTo>
                    <a:pt x="104" y="338"/>
                  </a:lnTo>
                  <a:lnTo>
                    <a:pt x="105" y="348"/>
                  </a:lnTo>
                  <a:lnTo>
                    <a:pt x="105" y="353"/>
                  </a:lnTo>
                  <a:lnTo>
                    <a:pt x="106" y="358"/>
                  </a:lnTo>
                  <a:lnTo>
                    <a:pt x="107" y="363"/>
                  </a:lnTo>
                  <a:lnTo>
                    <a:pt x="108" y="363"/>
                  </a:lnTo>
                  <a:lnTo>
                    <a:pt x="108" y="358"/>
                  </a:lnTo>
                  <a:lnTo>
                    <a:pt x="109" y="353"/>
                  </a:lnTo>
                  <a:lnTo>
                    <a:pt x="109" y="343"/>
                  </a:lnTo>
                  <a:lnTo>
                    <a:pt x="110" y="333"/>
                  </a:lnTo>
                  <a:lnTo>
                    <a:pt x="110" y="323"/>
                  </a:lnTo>
                  <a:lnTo>
                    <a:pt x="111" y="313"/>
                  </a:lnTo>
                  <a:lnTo>
                    <a:pt x="111" y="303"/>
                  </a:lnTo>
                  <a:lnTo>
                    <a:pt x="112" y="298"/>
                  </a:lnTo>
                  <a:lnTo>
                    <a:pt x="113" y="303"/>
                  </a:lnTo>
                  <a:lnTo>
                    <a:pt x="113" y="313"/>
                  </a:lnTo>
                  <a:lnTo>
                    <a:pt x="114" y="328"/>
                  </a:lnTo>
                  <a:lnTo>
                    <a:pt x="114" y="338"/>
                  </a:lnTo>
                  <a:lnTo>
                    <a:pt x="115" y="348"/>
                  </a:lnTo>
                  <a:lnTo>
                    <a:pt x="115" y="358"/>
                  </a:lnTo>
                  <a:lnTo>
                    <a:pt x="116" y="363"/>
                  </a:lnTo>
                  <a:lnTo>
                    <a:pt x="116" y="377"/>
                  </a:lnTo>
                  <a:lnTo>
                    <a:pt x="117" y="377"/>
                  </a:lnTo>
                  <a:lnTo>
                    <a:pt x="117" y="382"/>
                  </a:lnTo>
                  <a:lnTo>
                    <a:pt x="118" y="377"/>
                  </a:lnTo>
                  <a:lnTo>
                    <a:pt x="118" y="382"/>
                  </a:lnTo>
                  <a:lnTo>
                    <a:pt x="119" y="382"/>
                  </a:lnTo>
                  <a:lnTo>
                    <a:pt x="120" y="382"/>
                  </a:lnTo>
                  <a:lnTo>
                    <a:pt x="121" y="382"/>
                  </a:lnTo>
                  <a:lnTo>
                    <a:pt x="122" y="382"/>
                  </a:lnTo>
                  <a:lnTo>
                    <a:pt x="123" y="382"/>
                  </a:lnTo>
                  <a:lnTo>
                    <a:pt x="124" y="382"/>
                  </a:lnTo>
                  <a:lnTo>
                    <a:pt x="125" y="382"/>
                  </a:lnTo>
                  <a:lnTo>
                    <a:pt x="125" y="377"/>
                  </a:lnTo>
                  <a:lnTo>
                    <a:pt x="126" y="377"/>
                  </a:lnTo>
                  <a:lnTo>
                    <a:pt x="127" y="377"/>
                  </a:lnTo>
                  <a:lnTo>
                    <a:pt x="127" y="372"/>
                  </a:lnTo>
                  <a:lnTo>
                    <a:pt x="128" y="372"/>
                  </a:lnTo>
                  <a:lnTo>
                    <a:pt x="129" y="372"/>
                  </a:lnTo>
                  <a:lnTo>
                    <a:pt x="130" y="372"/>
                  </a:lnTo>
                  <a:lnTo>
                    <a:pt x="131" y="372"/>
                  </a:lnTo>
                  <a:lnTo>
                    <a:pt x="132" y="372"/>
                  </a:lnTo>
                  <a:lnTo>
                    <a:pt x="132" y="363"/>
                  </a:lnTo>
                  <a:lnTo>
                    <a:pt x="133" y="363"/>
                  </a:lnTo>
                  <a:lnTo>
                    <a:pt x="134" y="363"/>
                  </a:lnTo>
                  <a:lnTo>
                    <a:pt x="135" y="363"/>
                  </a:lnTo>
                  <a:lnTo>
                    <a:pt x="135" y="358"/>
                  </a:lnTo>
                  <a:lnTo>
                    <a:pt x="136" y="358"/>
                  </a:lnTo>
                  <a:lnTo>
                    <a:pt x="137" y="358"/>
                  </a:lnTo>
                  <a:lnTo>
                    <a:pt x="137" y="353"/>
                  </a:lnTo>
                  <a:lnTo>
                    <a:pt x="138" y="348"/>
                  </a:lnTo>
                  <a:lnTo>
                    <a:pt x="138" y="343"/>
                  </a:lnTo>
                  <a:lnTo>
                    <a:pt x="139" y="338"/>
                  </a:lnTo>
                  <a:lnTo>
                    <a:pt x="139" y="328"/>
                  </a:lnTo>
                  <a:lnTo>
                    <a:pt x="140" y="323"/>
                  </a:lnTo>
                  <a:lnTo>
                    <a:pt x="140" y="308"/>
                  </a:lnTo>
                  <a:lnTo>
                    <a:pt x="141" y="288"/>
                  </a:lnTo>
                  <a:lnTo>
                    <a:pt x="141" y="268"/>
                  </a:lnTo>
                  <a:lnTo>
                    <a:pt x="142" y="238"/>
                  </a:lnTo>
                  <a:lnTo>
                    <a:pt x="142" y="203"/>
                  </a:lnTo>
                  <a:lnTo>
                    <a:pt x="143" y="164"/>
                  </a:lnTo>
                  <a:lnTo>
                    <a:pt x="143" y="119"/>
                  </a:lnTo>
                  <a:lnTo>
                    <a:pt x="144" y="79"/>
                  </a:lnTo>
                  <a:lnTo>
                    <a:pt x="144" y="34"/>
                  </a:lnTo>
                  <a:lnTo>
                    <a:pt x="145" y="10"/>
                  </a:lnTo>
                  <a:lnTo>
                    <a:pt x="145" y="0"/>
                  </a:lnTo>
                  <a:lnTo>
                    <a:pt x="146" y="15"/>
                  </a:lnTo>
                  <a:lnTo>
                    <a:pt x="146" y="44"/>
                  </a:lnTo>
                  <a:lnTo>
                    <a:pt x="147" y="84"/>
                  </a:lnTo>
                  <a:lnTo>
                    <a:pt x="147" y="129"/>
                  </a:lnTo>
                  <a:lnTo>
                    <a:pt x="148" y="169"/>
                  </a:lnTo>
                  <a:lnTo>
                    <a:pt x="148" y="208"/>
                  </a:lnTo>
                  <a:lnTo>
                    <a:pt x="149" y="243"/>
                  </a:lnTo>
                  <a:lnTo>
                    <a:pt x="149" y="268"/>
                  </a:lnTo>
                  <a:lnTo>
                    <a:pt x="150" y="288"/>
                  </a:lnTo>
                  <a:lnTo>
                    <a:pt x="150" y="303"/>
                  </a:lnTo>
                  <a:lnTo>
                    <a:pt x="151" y="313"/>
                  </a:lnTo>
                  <a:lnTo>
                    <a:pt x="151" y="323"/>
                  </a:lnTo>
                  <a:lnTo>
                    <a:pt x="151" y="328"/>
                  </a:lnTo>
                  <a:lnTo>
                    <a:pt x="152" y="333"/>
                  </a:lnTo>
                  <a:lnTo>
                    <a:pt x="152" y="338"/>
                  </a:lnTo>
                  <a:lnTo>
                    <a:pt x="153" y="338"/>
                  </a:lnTo>
                  <a:lnTo>
                    <a:pt x="153" y="343"/>
                  </a:lnTo>
                  <a:lnTo>
                    <a:pt x="154" y="343"/>
                  </a:lnTo>
                  <a:lnTo>
                    <a:pt x="155" y="348"/>
                  </a:lnTo>
                  <a:lnTo>
                    <a:pt x="156" y="348"/>
                  </a:lnTo>
                  <a:lnTo>
                    <a:pt x="156" y="343"/>
                  </a:lnTo>
                  <a:lnTo>
                    <a:pt x="157" y="343"/>
                  </a:lnTo>
                  <a:lnTo>
                    <a:pt x="158" y="343"/>
                  </a:lnTo>
                  <a:lnTo>
                    <a:pt x="158" y="348"/>
                  </a:lnTo>
                  <a:lnTo>
                    <a:pt x="159" y="348"/>
                  </a:lnTo>
                  <a:lnTo>
                    <a:pt x="160" y="348"/>
                  </a:lnTo>
                  <a:lnTo>
                    <a:pt x="161" y="348"/>
                  </a:lnTo>
                  <a:lnTo>
                    <a:pt x="162" y="348"/>
                  </a:lnTo>
                  <a:lnTo>
                    <a:pt x="163" y="343"/>
                  </a:lnTo>
                  <a:lnTo>
                    <a:pt x="164" y="343"/>
                  </a:lnTo>
                  <a:lnTo>
                    <a:pt x="165" y="343"/>
                  </a:lnTo>
                  <a:lnTo>
                    <a:pt x="165" y="348"/>
                  </a:lnTo>
                  <a:lnTo>
                    <a:pt x="166" y="348"/>
                  </a:lnTo>
                  <a:lnTo>
                    <a:pt x="167" y="348"/>
                  </a:lnTo>
                  <a:lnTo>
                    <a:pt x="168" y="348"/>
                  </a:lnTo>
                  <a:lnTo>
                    <a:pt x="169" y="348"/>
                  </a:lnTo>
                  <a:lnTo>
                    <a:pt x="170" y="348"/>
                  </a:lnTo>
                  <a:lnTo>
                    <a:pt x="171" y="348"/>
                  </a:lnTo>
                  <a:lnTo>
                    <a:pt x="171" y="343"/>
                  </a:lnTo>
                  <a:lnTo>
                    <a:pt x="172" y="343"/>
                  </a:lnTo>
                  <a:lnTo>
                    <a:pt x="173" y="343"/>
                  </a:lnTo>
                  <a:lnTo>
                    <a:pt x="174" y="343"/>
                  </a:lnTo>
                  <a:lnTo>
                    <a:pt x="175" y="343"/>
                  </a:lnTo>
                  <a:lnTo>
                    <a:pt x="176" y="343"/>
                  </a:lnTo>
                  <a:lnTo>
                    <a:pt x="177" y="343"/>
                  </a:lnTo>
                  <a:lnTo>
                    <a:pt x="178" y="343"/>
                  </a:lnTo>
                  <a:lnTo>
                    <a:pt x="179" y="343"/>
                  </a:lnTo>
                  <a:lnTo>
                    <a:pt x="180" y="343"/>
                  </a:lnTo>
                  <a:lnTo>
                    <a:pt x="181" y="343"/>
                  </a:lnTo>
                  <a:lnTo>
                    <a:pt x="182" y="343"/>
                  </a:lnTo>
                  <a:lnTo>
                    <a:pt x="182" y="338"/>
                  </a:lnTo>
                  <a:lnTo>
                    <a:pt x="183" y="338"/>
                  </a:lnTo>
                  <a:lnTo>
                    <a:pt x="184" y="338"/>
                  </a:lnTo>
                  <a:lnTo>
                    <a:pt x="185" y="338"/>
                  </a:lnTo>
                  <a:lnTo>
                    <a:pt x="186" y="338"/>
                  </a:lnTo>
                  <a:lnTo>
                    <a:pt x="187" y="338"/>
                  </a:lnTo>
                  <a:lnTo>
                    <a:pt x="188" y="338"/>
                  </a:lnTo>
                  <a:lnTo>
                    <a:pt x="189" y="338"/>
                  </a:lnTo>
                  <a:lnTo>
                    <a:pt x="190" y="338"/>
                  </a:lnTo>
                  <a:lnTo>
                    <a:pt x="191" y="338"/>
                  </a:lnTo>
                  <a:lnTo>
                    <a:pt x="192" y="338"/>
                  </a:lnTo>
                  <a:lnTo>
                    <a:pt x="193" y="338"/>
                  </a:lnTo>
                  <a:lnTo>
                    <a:pt x="194" y="338"/>
                  </a:lnTo>
                  <a:lnTo>
                    <a:pt x="195" y="338"/>
                  </a:lnTo>
                  <a:lnTo>
                    <a:pt x="196" y="338"/>
                  </a:lnTo>
                  <a:lnTo>
                    <a:pt x="197" y="338"/>
                  </a:lnTo>
                  <a:lnTo>
                    <a:pt x="198" y="338"/>
                  </a:lnTo>
                  <a:lnTo>
                    <a:pt x="199" y="338"/>
                  </a:lnTo>
                  <a:lnTo>
                    <a:pt x="200" y="338"/>
                  </a:lnTo>
                  <a:lnTo>
                    <a:pt x="200" y="333"/>
                  </a:lnTo>
                  <a:lnTo>
                    <a:pt x="201" y="333"/>
                  </a:lnTo>
                  <a:lnTo>
                    <a:pt x="202" y="333"/>
                  </a:lnTo>
                  <a:lnTo>
                    <a:pt x="203" y="333"/>
                  </a:lnTo>
                  <a:lnTo>
                    <a:pt x="204" y="333"/>
                  </a:lnTo>
                  <a:lnTo>
                    <a:pt x="205" y="333"/>
                  </a:lnTo>
                  <a:lnTo>
                    <a:pt x="205" y="328"/>
                  </a:lnTo>
                  <a:lnTo>
                    <a:pt x="206" y="328"/>
                  </a:lnTo>
                  <a:lnTo>
                    <a:pt x="207" y="328"/>
                  </a:lnTo>
                  <a:lnTo>
                    <a:pt x="208" y="328"/>
                  </a:lnTo>
                  <a:lnTo>
                    <a:pt x="209" y="328"/>
                  </a:lnTo>
                  <a:lnTo>
                    <a:pt x="210" y="333"/>
                  </a:lnTo>
                  <a:lnTo>
                    <a:pt x="211" y="333"/>
                  </a:lnTo>
                  <a:lnTo>
                    <a:pt x="212" y="328"/>
                  </a:lnTo>
                  <a:lnTo>
                    <a:pt x="213" y="328"/>
                  </a:lnTo>
                  <a:lnTo>
                    <a:pt x="213" y="323"/>
                  </a:lnTo>
                  <a:lnTo>
                    <a:pt x="214" y="318"/>
                  </a:lnTo>
                  <a:lnTo>
                    <a:pt x="214" y="313"/>
                  </a:lnTo>
                  <a:lnTo>
                    <a:pt x="215" y="308"/>
                  </a:lnTo>
                  <a:lnTo>
                    <a:pt x="215" y="303"/>
                  </a:lnTo>
                  <a:lnTo>
                    <a:pt x="216" y="293"/>
                  </a:lnTo>
                  <a:lnTo>
                    <a:pt x="216" y="283"/>
                  </a:lnTo>
                  <a:lnTo>
                    <a:pt x="217" y="268"/>
                  </a:lnTo>
                  <a:lnTo>
                    <a:pt x="217" y="258"/>
                  </a:lnTo>
                  <a:lnTo>
                    <a:pt x="218" y="243"/>
                  </a:lnTo>
                  <a:lnTo>
                    <a:pt x="218" y="233"/>
                  </a:lnTo>
                  <a:lnTo>
                    <a:pt x="219" y="223"/>
                  </a:lnTo>
                  <a:lnTo>
                    <a:pt x="219" y="218"/>
                  </a:lnTo>
                  <a:lnTo>
                    <a:pt x="220" y="213"/>
                  </a:lnTo>
                  <a:lnTo>
                    <a:pt x="220" y="218"/>
                  </a:lnTo>
                  <a:lnTo>
                    <a:pt x="221" y="228"/>
                  </a:lnTo>
                  <a:lnTo>
                    <a:pt x="221" y="238"/>
                  </a:lnTo>
                  <a:lnTo>
                    <a:pt x="222" y="248"/>
                  </a:lnTo>
                  <a:lnTo>
                    <a:pt x="222" y="263"/>
                  </a:lnTo>
                  <a:lnTo>
                    <a:pt x="223" y="273"/>
                  </a:lnTo>
                  <a:lnTo>
                    <a:pt x="223" y="283"/>
                  </a:lnTo>
                  <a:lnTo>
                    <a:pt x="224" y="293"/>
                  </a:lnTo>
                  <a:lnTo>
                    <a:pt x="224" y="298"/>
                  </a:lnTo>
                  <a:lnTo>
                    <a:pt x="225" y="303"/>
                  </a:lnTo>
                  <a:lnTo>
                    <a:pt x="225" y="308"/>
                  </a:lnTo>
                  <a:lnTo>
                    <a:pt x="226" y="313"/>
                  </a:lnTo>
                  <a:lnTo>
                    <a:pt x="227" y="313"/>
                  </a:lnTo>
                  <a:lnTo>
                    <a:pt x="228" y="308"/>
                  </a:lnTo>
                  <a:lnTo>
                    <a:pt x="229" y="303"/>
                  </a:lnTo>
                  <a:lnTo>
                    <a:pt x="229" y="298"/>
                  </a:lnTo>
                  <a:lnTo>
                    <a:pt x="230" y="293"/>
                  </a:lnTo>
                  <a:lnTo>
                    <a:pt x="230" y="288"/>
                  </a:lnTo>
                  <a:lnTo>
                    <a:pt x="231" y="278"/>
                  </a:lnTo>
                  <a:lnTo>
                    <a:pt x="231" y="273"/>
                  </a:lnTo>
                  <a:lnTo>
                    <a:pt x="232" y="263"/>
                  </a:lnTo>
                  <a:lnTo>
                    <a:pt x="232" y="253"/>
                  </a:lnTo>
                  <a:lnTo>
                    <a:pt x="233" y="243"/>
                  </a:lnTo>
                  <a:lnTo>
                    <a:pt x="233" y="233"/>
                  </a:lnTo>
                  <a:lnTo>
                    <a:pt x="234" y="228"/>
                  </a:lnTo>
                  <a:lnTo>
                    <a:pt x="234" y="223"/>
                  </a:lnTo>
                  <a:lnTo>
                    <a:pt x="235" y="218"/>
                  </a:lnTo>
                  <a:lnTo>
                    <a:pt x="235" y="223"/>
                  </a:lnTo>
                  <a:lnTo>
                    <a:pt x="236" y="228"/>
                  </a:lnTo>
                  <a:lnTo>
                    <a:pt x="236" y="233"/>
                  </a:lnTo>
                  <a:lnTo>
                    <a:pt x="237" y="243"/>
                  </a:lnTo>
                  <a:lnTo>
                    <a:pt x="237" y="253"/>
                  </a:lnTo>
                  <a:lnTo>
                    <a:pt x="238" y="263"/>
                  </a:lnTo>
                  <a:lnTo>
                    <a:pt x="238" y="273"/>
                  </a:lnTo>
                  <a:lnTo>
                    <a:pt x="239" y="283"/>
                  </a:lnTo>
                  <a:lnTo>
                    <a:pt x="239" y="293"/>
                  </a:lnTo>
                  <a:lnTo>
                    <a:pt x="240" y="298"/>
                  </a:lnTo>
                  <a:lnTo>
                    <a:pt x="240" y="308"/>
                  </a:lnTo>
                  <a:lnTo>
                    <a:pt x="241" y="308"/>
                  </a:lnTo>
                  <a:lnTo>
                    <a:pt x="241" y="313"/>
                  </a:lnTo>
                  <a:lnTo>
                    <a:pt x="242" y="318"/>
                  </a:lnTo>
                  <a:lnTo>
                    <a:pt x="243" y="323"/>
                  </a:lnTo>
                  <a:lnTo>
                    <a:pt x="243" y="328"/>
                  </a:lnTo>
                  <a:lnTo>
                    <a:pt x="244" y="328"/>
                  </a:lnTo>
                  <a:lnTo>
                    <a:pt x="245" y="328"/>
                  </a:lnTo>
                  <a:lnTo>
                    <a:pt x="245" y="333"/>
                  </a:lnTo>
                  <a:lnTo>
                    <a:pt x="246" y="333"/>
                  </a:lnTo>
                  <a:lnTo>
                    <a:pt x="247" y="333"/>
                  </a:lnTo>
                  <a:lnTo>
                    <a:pt x="248" y="333"/>
                  </a:lnTo>
                  <a:lnTo>
                    <a:pt x="249" y="333"/>
                  </a:lnTo>
                  <a:lnTo>
                    <a:pt x="250" y="328"/>
                  </a:lnTo>
                  <a:lnTo>
                    <a:pt x="251" y="323"/>
                  </a:lnTo>
                  <a:lnTo>
                    <a:pt x="251" y="318"/>
                  </a:lnTo>
                  <a:lnTo>
                    <a:pt x="252" y="313"/>
                  </a:lnTo>
                  <a:lnTo>
                    <a:pt x="252" y="308"/>
                  </a:lnTo>
                  <a:lnTo>
                    <a:pt x="253" y="298"/>
                  </a:lnTo>
                  <a:lnTo>
                    <a:pt x="253" y="293"/>
                  </a:lnTo>
                  <a:lnTo>
                    <a:pt x="254" y="278"/>
                  </a:lnTo>
                  <a:lnTo>
                    <a:pt x="254" y="263"/>
                  </a:lnTo>
                  <a:lnTo>
                    <a:pt x="255" y="248"/>
                  </a:lnTo>
                  <a:lnTo>
                    <a:pt x="255" y="228"/>
                  </a:lnTo>
                  <a:lnTo>
                    <a:pt x="256" y="213"/>
                  </a:lnTo>
                  <a:lnTo>
                    <a:pt x="256" y="194"/>
                  </a:lnTo>
                  <a:lnTo>
                    <a:pt x="257" y="184"/>
                  </a:lnTo>
                  <a:lnTo>
                    <a:pt x="257" y="179"/>
                  </a:lnTo>
                  <a:lnTo>
                    <a:pt x="258" y="184"/>
                  </a:lnTo>
                  <a:lnTo>
                    <a:pt x="258" y="198"/>
                  </a:lnTo>
                  <a:lnTo>
                    <a:pt x="259" y="213"/>
                  </a:lnTo>
                  <a:lnTo>
                    <a:pt x="259" y="228"/>
                  </a:lnTo>
                  <a:lnTo>
                    <a:pt x="260" y="248"/>
                  </a:lnTo>
                  <a:lnTo>
                    <a:pt x="260" y="268"/>
                  </a:lnTo>
                  <a:lnTo>
                    <a:pt x="261" y="283"/>
                  </a:lnTo>
                  <a:lnTo>
                    <a:pt x="261" y="298"/>
                  </a:lnTo>
                  <a:lnTo>
                    <a:pt x="262" y="313"/>
                  </a:lnTo>
                  <a:lnTo>
                    <a:pt x="262" y="323"/>
                  </a:lnTo>
                  <a:lnTo>
                    <a:pt x="263" y="328"/>
                  </a:lnTo>
                  <a:lnTo>
                    <a:pt x="263" y="333"/>
                  </a:lnTo>
                  <a:lnTo>
                    <a:pt x="264" y="338"/>
                  </a:lnTo>
                  <a:lnTo>
                    <a:pt x="264" y="343"/>
                  </a:lnTo>
                  <a:lnTo>
                    <a:pt x="265" y="343"/>
                  </a:lnTo>
                  <a:lnTo>
                    <a:pt x="265" y="348"/>
                  </a:lnTo>
                  <a:lnTo>
                    <a:pt x="266" y="348"/>
                  </a:lnTo>
                  <a:lnTo>
                    <a:pt x="267" y="348"/>
                  </a:lnTo>
                  <a:lnTo>
                    <a:pt x="267" y="353"/>
                  </a:lnTo>
                  <a:lnTo>
                    <a:pt x="268" y="353"/>
                  </a:lnTo>
                  <a:lnTo>
                    <a:pt x="269" y="353"/>
                  </a:lnTo>
                  <a:lnTo>
                    <a:pt x="270" y="353"/>
                  </a:lnTo>
                  <a:lnTo>
                    <a:pt x="271" y="353"/>
                  </a:lnTo>
                  <a:lnTo>
                    <a:pt x="272" y="353"/>
                  </a:lnTo>
                  <a:lnTo>
                    <a:pt x="273" y="348"/>
                  </a:lnTo>
                  <a:lnTo>
                    <a:pt x="274" y="348"/>
                  </a:lnTo>
                  <a:lnTo>
                    <a:pt x="274" y="343"/>
                  </a:lnTo>
                  <a:lnTo>
                    <a:pt x="274" y="348"/>
                  </a:lnTo>
                  <a:lnTo>
                    <a:pt x="275" y="343"/>
                  </a:lnTo>
                  <a:lnTo>
                    <a:pt x="275" y="338"/>
                  </a:lnTo>
                  <a:lnTo>
                    <a:pt x="276" y="333"/>
                  </a:lnTo>
                  <a:lnTo>
                    <a:pt x="276" y="323"/>
                  </a:lnTo>
                  <a:lnTo>
                    <a:pt x="277" y="318"/>
                  </a:lnTo>
                  <a:lnTo>
                    <a:pt x="277" y="308"/>
                  </a:lnTo>
                  <a:lnTo>
                    <a:pt x="278" y="303"/>
                  </a:lnTo>
                  <a:lnTo>
                    <a:pt x="279" y="303"/>
                  </a:lnTo>
                  <a:lnTo>
                    <a:pt x="280" y="318"/>
                  </a:lnTo>
                  <a:lnTo>
                    <a:pt x="280" y="323"/>
                  </a:lnTo>
                  <a:lnTo>
                    <a:pt x="281" y="333"/>
                  </a:lnTo>
                  <a:lnTo>
                    <a:pt x="281" y="338"/>
                  </a:lnTo>
                  <a:lnTo>
                    <a:pt x="282" y="343"/>
                  </a:lnTo>
                  <a:lnTo>
                    <a:pt x="282" y="348"/>
                  </a:lnTo>
                  <a:lnTo>
                    <a:pt x="283" y="353"/>
                  </a:lnTo>
                  <a:lnTo>
                    <a:pt x="283" y="358"/>
                  </a:lnTo>
                  <a:lnTo>
                    <a:pt x="284" y="363"/>
                  </a:lnTo>
                  <a:lnTo>
                    <a:pt x="285" y="368"/>
                  </a:lnTo>
                  <a:lnTo>
                    <a:pt x="285" y="372"/>
                  </a:lnTo>
                  <a:lnTo>
                    <a:pt x="286" y="372"/>
                  </a:lnTo>
                  <a:lnTo>
                    <a:pt x="287" y="372"/>
                  </a:lnTo>
                  <a:lnTo>
                    <a:pt x="288" y="372"/>
                  </a:lnTo>
                  <a:lnTo>
                    <a:pt x="289" y="377"/>
                  </a:lnTo>
                  <a:lnTo>
                    <a:pt x="290" y="377"/>
                  </a:lnTo>
                  <a:lnTo>
                    <a:pt x="291" y="377"/>
                  </a:lnTo>
                  <a:lnTo>
                    <a:pt x="291" y="382"/>
                  </a:lnTo>
                  <a:lnTo>
                    <a:pt x="292" y="382"/>
                  </a:lnTo>
                  <a:lnTo>
                    <a:pt x="293" y="382"/>
                  </a:lnTo>
                  <a:lnTo>
                    <a:pt x="294" y="382"/>
                  </a:lnTo>
                  <a:lnTo>
                    <a:pt x="295" y="382"/>
                  </a:lnTo>
                  <a:lnTo>
                    <a:pt x="296" y="377"/>
                  </a:lnTo>
                  <a:lnTo>
                    <a:pt x="297" y="382"/>
                  </a:lnTo>
                  <a:lnTo>
                    <a:pt x="298" y="382"/>
                  </a:lnTo>
                  <a:lnTo>
                    <a:pt x="299" y="382"/>
                  </a:lnTo>
                  <a:lnTo>
                    <a:pt x="300" y="382"/>
                  </a:lnTo>
                  <a:lnTo>
                    <a:pt x="301" y="382"/>
                  </a:lnTo>
                  <a:lnTo>
                    <a:pt x="302" y="387"/>
                  </a:lnTo>
                  <a:lnTo>
                    <a:pt x="303" y="387"/>
                  </a:lnTo>
                  <a:lnTo>
                    <a:pt x="304" y="382"/>
                  </a:lnTo>
                  <a:lnTo>
                    <a:pt x="305" y="382"/>
                  </a:lnTo>
                  <a:lnTo>
                    <a:pt x="306" y="382"/>
                  </a:lnTo>
                  <a:lnTo>
                    <a:pt x="307" y="382"/>
                  </a:lnTo>
                  <a:lnTo>
                    <a:pt x="308" y="377"/>
                  </a:lnTo>
                  <a:lnTo>
                    <a:pt x="308" y="372"/>
                  </a:lnTo>
                  <a:lnTo>
                    <a:pt x="309" y="368"/>
                  </a:lnTo>
                  <a:lnTo>
                    <a:pt x="309" y="363"/>
                  </a:lnTo>
                  <a:lnTo>
                    <a:pt x="310" y="353"/>
                  </a:lnTo>
                  <a:lnTo>
                    <a:pt x="310" y="343"/>
                  </a:lnTo>
                  <a:lnTo>
                    <a:pt x="311" y="333"/>
                  </a:lnTo>
                  <a:lnTo>
                    <a:pt x="311" y="318"/>
                  </a:lnTo>
                  <a:lnTo>
                    <a:pt x="312" y="293"/>
                  </a:lnTo>
                  <a:lnTo>
                    <a:pt x="312" y="273"/>
                  </a:lnTo>
                  <a:lnTo>
                    <a:pt x="313" y="243"/>
                  </a:lnTo>
                  <a:lnTo>
                    <a:pt x="313" y="218"/>
                  </a:lnTo>
                  <a:lnTo>
                    <a:pt x="314" y="194"/>
                  </a:lnTo>
                  <a:lnTo>
                    <a:pt x="314" y="169"/>
                  </a:lnTo>
                  <a:lnTo>
                    <a:pt x="315" y="159"/>
                  </a:lnTo>
                  <a:lnTo>
                    <a:pt x="316" y="169"/>
                  </a:lnTo>
                  <a:lnTo>
                    <a:pt x="316" y="189"/>
                  </a:lnTo>
                  <a:lnTo>
                    <a:pt x="317" y="213"/>
                  </a:lnTo>
                  <a:lnTo>
                    <a:pt x="317" y="238"/>
                  </a:lnTo>
                  <a:lnTo>
                    <a:pt x="318" y="268"/>
                  </a:lnTo>
                  <a:lnTo>
                    <a:pt x="318" y="293"/>
                  </a:lnTo>
                  <a:lnTo>
                    <a:pt x="319" y="313"/>
                  </a:lnTo>
                  <a:lnTo>
                    <a:pt x="319" y="333"/>
                  </a:lnTo>
                  <a:lnTo>
                    <a:pt x="320" y="348"/>
                  </a:lnTo>
                  <a:lnTo>
                    <a:pt x="320" y="368"/>
                  </a:lnTo>
                  <a:lnTo>
                    <a:pt x="321" y="372"/>
                  </a:lnTo>
                  <a:lnTo>
                    <a:pt x="321" y="382"/>
                  </a:lnTo>
                  <a:lnTo>
                    <a:pt x="322" y="387"/>
                  </a:lnTo>
                  <a:lnTo>
                    <a:pt x="322" y="392"/>
                  </a:lnTo>
                  <a:lnTo>
                    <a:pt x="323" y="392"/>
                  </a:lnTo>
                  <a:lnTo>
                    <a:pt x="323" y="397"/>
                  </a:lnTo>
                  <a:lnTo>
                    <a:pt x="324" y="397"/>
                  </a:lnTo>
                  <a:lnTo>
                    <a:pt x="324" y="402"/>
                  </a:lnTo>
                  <a:lnTo>
                    <a:pt x="325" y="407"/>
                  </a:lnTo>
                  <a:lnTo>
                    <a:pt x="326" y="407"/>
                  </a:lnTo>
                  <a:lnTo>
                    <a:pt x="327" y="407"/>
                  </a:lnTo>
                  <a:lnTo>
                    <a:pt x="327" y="412"/>
                  </a:lnTo>
                  <a:lnTo>
                    <a:pt x="328" y="412"/>
                  </a:lnTo>
                  <a:lnTo>
                    <a:pt x="329" y="412"/>
                  </a:lnTo>
                  <a:lnTo>
                    <a:pt x="329" y="417"/>
                  </a:lnTo>
                  <a:lnTo>
                    <a:pt x="330" y="417"/>
                  </a:lnTo>
                  <a:lnTo>
                    <a:pt x="331" y="417"/>
                  </a:lnTo>
                  <a:lnTo>
                    <a:pt x="332" y="417"/>
                  </a:lnTo>
                  <a:lnTo>
                    <a:pt x="333" y="417"/>
                  </a:lnTo>
                  <a:lnTo>
                    <a:pt x="334" y="417"/>
                  </a:lnTo>
                  <a:lnTo>
                    <a:pt x="334" y="422"/>
                  </a:lnTo>
                  <a:lnTo>
                    <a:pt x="335" y="422"/>
                  </a:lnTo>
                  <a:lnTo>
                    <a:pt x="335" y="417"/>
                  </a:lnTo>
                  <a:lnTo>
                    <a:pt x="336" y="422"/>
                  </a:lnTo>
                  <a:lnTo>
                    <a:pt x="337" y="422"/>
                  </a:lnTo>
                  <a:lnTo>
                    <a:pt x="338" y="422"/>
                  </a:lnTo>
                  <a:lnTo>
                    <a:pt x="338" y="427"/>
                  </a:lnTo>
                  <a:lnTo>
                    <a:pt x="339" y="427"/>
                  </a:lnTo>
                  <a:lnTo>
                    <a:pt x="340" y="427"/>
                  </a:lnTo>
                  <a:lnTo>
                    <a:pt x="340" y="422"/>
                  </a:lnTo>
                  <a:lnTo>
                    <a:pt x="341" y="422"/>
                  </a:lnTo>
                  <a:lnTo>
                    <a:pt x="342" y="422"/>
                  </a:lnTo>
                  <a:lnTo>
                    <a:pt x="343" y="417"/>
                  </a:lnTo>
                  <a:lnTo>
                    <a:pt x="344" y="417"/>
                  </a:lnTo>
                  <a:lnTo>
                    <a:pt x="345" y="412"/>
                  </a:lnTo>
                  <a:lnTo>
                    <a:pt x="346" y="412"/>
                  </a:lnTo>
                  <a:lnTo>
                    <a:pt x="346" y="407"/>
                  </a:lnTo>
                  <a:lnTo>
                    <a:pt x="347" y="407"/>
                  </a:lnTo>
                  <a:lnTo>
                    <a:pt x="347" y="402"/>
                  </a:lnTo>
                  <a:lnTo>
                    <a:pt x="348" y="397"/>
                  </a:lnTo>
                  <a:lnTo>
                    <a:pt x="349" y="397"/>
                  </a:lnTo>
                  <a:lnTo>
                    <a:pt x="350" y="392"/>
                  </a:lnTo>
                  <a:lnTo>
                    <a:pt x="351" y="392"/>
                  </a:lnTo>
                  <a:lnTo>
                    <a:pt x="352" y="397"/>
                  </a:lnTo>
                  <a:lnTo>
                    <a:pt x="353" y="397"/>
                  </a:lnTo>
                  <a:lnTo>
                    <a:pt x="354" y="402"/>
                  </a:lnTo>
                  <a:lnTo>
                    <a:pt x="355" y="402"/>
                  </a:lnTo>
                  <a:lnTo>
                    <a:pt x="355" y="407"/>
                  </a:lnTo>
                  <a:lnTo>
                    <a:pt x="356" y="407"/>
                  </a:lnTo>
                  <a:lnTo>
                    <a:pt x="357" y="412"/>
                  </a:lnTo>
                  <a:lnTo>
                    <a:pt x="358" y="412"/>
                  </a:lnTo>
                  <a:lnTo>
                    <a:pt x="359" y="417"/>
                  </a:lnTo>
                  <a:lnTo>
                    <a:pt x="360" y="313"/>
                  </a:lnTo>
                  <a:lnTo>
                    <a:pt x="360" y="417"/>
                  </a:lnTo>
                  <a:lnTo>
                    <a:pt x="361" y="417"/>
                  </a:lnTo>
                  <a:lnTo>
                    <a:pt x="362" y="417"/>
                  </a:lnTo>
                  <a:lnTo>
                    <a:pt x="363" y="417"/>
                  </a:lnTo>
                  <a:lnTo>
                    <a:pt x="364" y="417"/>
                  </a:lnTo>
                  <a:lnTo>
                    <a:pt x="365" y="417"/>
                  </a:lnTo>
                  <a:lnTo>
                    <a:pt x="366" y="417"/>
                  </a:lnTo>
                  <a:lnTo>
                    <a:pt x="366" y="422"/>
                  </a:lnTo>
                  <a:lnTo>
                    <a:pt x="367" y="422"/>
                  </a:lnTo>
                  <a:lnTo>
                    <a:pt x="368" y="422"/>
                  </a:lnTo>
                  <a:lnTo>
                    <a:pt x="368" y="417"/>
                  </a:lnTo>
                  <a:lnTo>
                    <a:pt x="369" y="417"/>
                  </a:lnTo>
                  <a:lnTo>
                    <a:pt x="370" y="417"/>
                  </a:lnTo>
                  <a:lnTo>
                    <a:pt x="371" y="417"/>
                  </a:lnTo>
                  <a:lnTo>
                    <a:pt x="371" y="412"/>
                  </a:lnTo>
                  <a:lnTo>
                    <a:pt x="372" y="412"/>
                  </a:lnTo>
                  <a:lnTo>
                    <a:pt x="372" y="407"/>
                  </a:lnTo>
                  <a:lnTo>
                    <a:pt x="373" y="402"/>
                  </a:lnTo>
                  <a:lnTo>
                    <a:pt x="373" y="392"/>
                  </a:lnTo>
                  <a:lnTo>
                    <a:pt x="374" y="382"/>
                  </a:lnTo>
                  <a:lnTo>
                    <a:pt x="374" y="372"/>
                  </a:lnTo>
                  <a:lnTo>
                    <a:pt x="375" y="358"/>
                  </a:lnTo>
                  <a:lnTo>
                    <a:pt x="375" y="353"/>
                  </a:lnTo>
                  <a:lnTo>
                    <a:pt x="376" y="353"/>
                  </a:lnTo>
                  <a:lnTo>
                    <a:pt x="376" y="358"/>
                  </a:lnTo>
                  <a:lnTo>
                    <a:pt x="377" y="363"/>
                  </a:lnTo>
                  <a:lnTo>
                    <a:pt x="377" y="377"/>
                  </a:lnTo>
                  <a:lnTo>
                    <a:pt x="378" y="387"/>
                  </a:lnTo>
                  <a:lnTo>
                    <a:pt x="378" y="392"/>
                  </a:lnTo>
                  <a:lnTo>
                    <a:pt x="379" y="402"/>
                  </a:lnTo>
                  <a:lnTo>
                    <a:pt x="379" y="407"/>
                  </a:lnTo>
                  <a:lnTo>
                    <a:pt x="380" y="407"/>
                  </a:lnTo>
                  <a:lnTo>
                    <a:pt x="380" y="412"/>
                  </a:lnTo>
                  <a:lnTo>
                    <a:pt x="381" y="412"/>
                  </a:lnTo>
                  <a:lnTo>
                    <a:pt x="382" y="412"/>
                  </a:lnTo>
                  <a:lnTo>
                    <a:pt x="383" y="412"/>
                  </a:lnTo>
                  <a:lnTo>
                    <a:pt x="383" y="417"/>
                  </a:lnTo>
                  <a:lnTo>
                    <a:pt x="384" y="417"/>
                  </a:lnTo>
                  <a:lnTo>
                    <a:pt x="385" y="417"/>
                  </a:lnTo>
                  <a:lnTo>
                    <a:pt x="386" y="417"/>
                  </a:lnTo>
                  <a:lnTo>
                    <a:pt x="387" y="417"/>
                  </a:lnTo>
                  <a:lnTo>
                    <a:pt x="388" y="417"/>
                  </a:lnTo>
                  <a:lnTo>
                    <a:pt x="389" y="417"/>
                  </a:lnTo>
                  <a:lnTo>
                    <a:pt x="390" y="417"/>
                  </a:lnTo>
                  <a:lnTo>
                    <a:pt x="391" y="417"/>
                  </a:lnTo>
                  <a:lnTo>
                    <a:pt x="392" y="417"/>
                  </a:lnTo>
                  <a:lnTo>
                    <a:pt x="393" y="417"/>
                  </a:lnTo>
                  <a:lnTo>
                    <a:pt x="394" y="417"/>
                  </a:lnTo>
                  <a:lnTo>
                    <a:pt x="395" y="417"/>
                  </a:lnTo>
                  <a:lnTo>
                    <a:pt x="396" y="417"/>
                  </a:lnTo>
                  <a:lnTo>
                    <a:pt x="397" y="417"/>
                  </a:lnTo>
                  <a:lnTo>
                    <a:pt x="398" y="417"/>
                  </a:lnTo>
                  <a:lnTo>
                    <a:pt x="399" y="417"/>
                  </a:lnTo>
                  <a:lnTo>
                    <a:pt x="400" y="417"/>
                  </a:lnTo>
                  <a:lnTo>
                    <a:pt x="401" y="417"/>
                  </a:lnTo>
                  <a:lnTo>
                    <a:pt x="402" y="417"/>
                  </a:lnTo>
                  <a:lnTo>
                    <a:pt x="403" y="417"/>
                  </a:lnTo>
                  <a:lnTo>
                    <a:pt x="403" y="412"/>
                  </a:lnTo>
                  <a:lnTo>
                    <a:pt x="404" y="412"/>
                  </a:lnTo>
                  <a:lnTo>
                    <a:pt x="405" y="412"/>
                  </a:lnTo>
                  <a:lnTo>
                    <a:pt x="406" y="412"/>
                  </a:lnTo>
                  <a:lnTo>
                    <a:pt x="407" y="412"/>
                  </a:lnTo>
                  <a:lnTo>
                    <a:pt x="408" y="412"/>
                  </a:lnTo>
                  <a:lnTo>
                    <a:pt x="409" y="412"/>
                  </a:lnTo>
                  <a:lnTo>
                    <a:pt x="409" y="407"/>
                  </a:lnTo>
                  <a:lnTo>
                    <a:pt x="410" y="407"/>
                  </a:lnTo>
                  <a:lnTo>
                    <a:pt x="411" y="402"/>
                  </a:lnTo>
                  <a:lnTo>
                    <a:pt x="412" y="397"/>
                  </a:lnTo>
                  <a:lnTo>
                    <a:pt x="412" y="392"/>
                  </a:lnTo>
                  <a:lnTo>
                    <a:pt x="413" y="382"/>
                  </a:lnTo>
                  <a:lnTo>
                    <a:pt x="413" y="372"/>
                  </a:lnTo>
                  <a:lnTo>
                    <a:pt x="414" y="363"/>
                  </a:lnTo>
                  <a:lnTo>
                    <a:pt x="414" y="348"/>
                  </a:lnTo>
                  <a:lnTo>
                    <a:pt x="415" y="333"/>
                  </a:lnTo>
                  <a:lnTo>
                    <a:pt x="415" y="313"/>
                  </a:lnTo>
                  <a:lnTo>
                    <a:pt x="416" y="298"/>
                  </a:lnTo>
                  <a:lnTo>
                    <a:pt x="416" y="288"/>
                  </a:lnTo>
                  <a:lnTo>
                    <a:pt x="417" y="283"/>
                  </a:lnTo>
                  <a:lnTo>
                    <a:pt x="418" y="298"/>
                  </a:lnTo>
                  <a:lnTo>
                    <a:pt x="418" y="313"/>
                  </a:lnTo>
                  <a:lnTo>
                    <a:pt x="419" y="328"/>
                  </a:lnTo>
                  <a:lnTo>
                    <a:pt x="419" y="348"/>
                  </a:lnTo>
                  <a:lnTo>
                    <a:pt x="420" y="363"/>
                  </a:lnTo>
                  <a:lnTo>
                    <a:pt x="420" y="372"/>
                  </a:lnTo>
                  <a:lnTo>
                    <a:pt x="421" y="382"/>
                  </a:lnTo>
                  <a:lnTo>
                    <a:pt x="421" y="392"/>
                  </a:lnTo>
                  <a:lnTo>
                    <a:pt x="422" y="397"/>
                  </a:lnTo>
                  <a:lnTo>
                    <a:pt x="422" y="402"/>
                  </a:lnTo>
                  <a:lnTo>
                    <a:pt x="423" y="407"/>
                  </a:lnTo>
                  <a:lnTo>
                    <a:pt x="423" y="412"/>
                  </a:lnTo>
                  <a:lnTo>
                    <a:pt x="424" y="412"/>
                  </a:lnTo>
                  <a:lnTo>
                    <a:pt x="425" y="417"/>
                  </a:lnTo>
                  <a:lnTo>
                    <a:pt x="426" y="417"/>
                  </a:lnTo>
                  <a:lnTo>
                    <a:pt x="427" y="417"/>
                  </a:lnTo>
                  <a:lnTo>
                    <a:pt x="428" y="417"/>
                  </a:lnTo>
                  <a:lnTo>
                    <a:pt x="429" y="417"/>
                  </a:lnTo>
                  <a:lnTo>
                    <a:pt x="430" y="417"/>
                  </a:lnTo>
                  <a:lnTo>
                    <a:pt x="430" y="422"/>
                  </a:lnTo>
                  <a:lnTo>
                    <a:pt x="431" y="422"/>
                  </a:lnTo>
                  <a:lnTo>
                    <a:pt x="432" y="427"/>
                  </a:lnTo>
                  <a:lnTo>
                    <a:pt x="433" y="427"/>
                  </a:lnTo>
                  <a:lnTo>
                    <a:pt x="434" y="427"/>
                  </a:lnTo>
                  <a:lnTo>
                    <a:pt x="435" y="427"/>
                  </a:lnTo>
                  <a:lnTo>
                    <a:pt x="436" y="427"/>
                  </a:lnTo>
                  <a:lnTo>
                    <a:pt x="437" y="427"/>
                  </a:lnTo>
                  <a:lnTo>
                    <a:pt x="438" y="427"/>
                  </a:lnTo>
                  <a:lnTo>
                    <a:pt x="439" y="427"/>
                  </a:lnTo>
                  <a:lnTo>
                    <a:pt x="440" y="427"/>
                  </a:lnTo>
                  <a:lnTo>
                    <a:pt x="441" y="427"/>
                  </a:lnTo>
                  <a:lnTo>
                    <a:pt x="442" y="427"/>
                  </a:lnTo>
                  <a:lnTo>
                    <a:pt x="443" y="427"/>
                  </a:lnTo>
                  <a:lnTo>
                    <a:pt x="444" y="427"/>
                  </a:lnTo>
                  <a:lnTo>
                    <a:pt x="445" y="427"/>
                  </a:lnTo>
                  <a:lnTo>
                    <a:pt x="446" y="427"/>
                  </a:lnTo>
                  <a:lnTo>
                    <a:pt x="447" y="427"/>
                  </a:lnTo>
                  <a:lnTo>
                    <a:pt x="448" y="427"/>
                  </a:lnTo>
                  <a:lnTo>
                    <a:pt x="449" y="427"/>
                  </a:lnTo>
                  <a:lnTo>
                    <a:pt x="450" y="427"/>
                  </a:lnTo>
                  <a:lnTo>
                    <a:pt x="451" y="427"/>
                  </a:lnTo>
                  <a:lnTo>
                    <a:pt x="452" y="427"/>
                  </a:lnTo>
                  <a:lnTo>
                    <a:pt x="453" y="427"/>
                  </a:lnTo>
                  <a:lnTo>
                    <a:pt x="454" y="427"/>
                  </a:lnTo>
                  <a:lnTo>
                    <a:pt x="455" y="427"/>
                  </a:lnTo>
                  <a:lnTo>
                    <a:pt x="456" y="427"/>
                  </a:lnTo>
                  <a:lnTo>
                    <a:pt x="457" y="427"/>
                  </a:lnTo>
                  <a:lnTo>
                    <a:pt x="458" y="427"/>
                  </a:lnTo>
                  <a:lnTo>
                    <a:pt x="459" y="427"/>
                  </a:lnTo>
                  <a:lnTo>
                    <a:pt x="460" y="427"/>
                  </a:lnTo>
                  <a:lnTo>
                    <a:pt x="461" y="427"/>
                  </a:lnTo>
                  <a:lnTo>
                    <a:pt x="462" y="427"/>
                  </a:lnTo>
                  <a:lnTo>
                    <a:pt x="463" y="427"/>
                  </a:lnTo>
                  <a:lnTo>
                    <a:pt x="464" y="427"/>
                  </a:lnTo>
                  <a:lnTo>
                    <a:pt x="465" y="427"/>
                  </a:lnTo>
                  <a:lnTo>
                    <a:pt x="465" y="422"/>
                  </a:lnTo>
                  <a:lnTo>
                    <a:pt x="466" y="422"/>
                  </a:lnTo>
                  <a:lnTo>
                    <a:pt x="467" y="422"/>
                  </a:lnTo>
                  <a:lnTo>
                    <a:pt x="468" y="422"/>
                  </a:lnTo>
                  <a:lnTo>
                    <a:pt x="468" y="417"/>
                  </a:lnTo>
                  <a:lnTo>
                    <a:pt x="469" y="417"/>
                  </a:lnTo>
                  <a:lnTo>
                    <a:pt x="469" y="412"/>
                  </a:lnTo>
                  <a:lnTo>
                    <a:pt x="470" y="412"/>
                  </a:lnTo>
                  <a:lnTo>
                    <a:pt x="470" y="407"/>
                  </a:lnTo>
                  <a:lnTo>
                    <a:pt x="471" y="397"/>
                  </a:lnTo>
                  <a:lnTo>
                    <a:pt x="471" y="392"/>
                  </a:lnTo>
                  <a:lnTo>
                    <a:pt x="472" y="382"/>
                  </a:lnTo>
                  <a:lnTo>
                    <a:pt x="472" y="372"/>
                  </a:lnTo>
                  <a:lnTo>
                    <a:pt x="473" y="368"/>
                  </a:lnTo>
                  <a:lnTo>
                    <a:pt x="474" y="368"/>
                  </a:lnTo>
                  <a:lnTo>
                    <a:pt x="474" y="372"/>
                  </a:lnTo>
                  <a:lnTo>
                    <a:pt x="475" y="377"/>
                  </a:lnTo>
                  <a:lnTo>
                    <a:pt x="475" y="387"/>
                  </a:lnTo>
                  <a:lnTo>
                    <a:pt x="476" y="392"/>
                  </a:lnTo>
                  <a:lnTo>
                    <a:pt x="476" y="397"/>
                  </a:lnTo>
                  <a:lnTo>
                    <a:pt x="477" y="402"/>
                  </a:lnTo>
                  <a:lnTo>
                    <a:pt x="477" y="407"/>
                  </a:lnTo>
                  <a:lnTo>
                    <a:pt x="478" y="412"/>
                  </a:lnTo>
                  <a:lnTo>
                    <a:pt x="479" y="417"/>
                  </a:lnTo>
                  <a:lnTo>
                    <a:pt x="480" y="417"/>
                  </a:lnTo>
                  <a:lnTo>
                    <a:pt x="481" y="417"/>
                  </a:lnTo>
                  <a:lnTo>
                    <a:pt x="482" y="422"/>
                  </a:lnTo>
                  <a:lnTo>
                    <a:pt x="483" y="422"/>
                  </a:lnTo>
                  <a:lnTo>
                    <a:pt x="484" y="422"/>
                  </a:lnTo>
                  <a:lnTo>
                    <a:pt x="485" y="422"/>
                  </a:lnTo>
                  <a:lnTo>
                    <a:pt x="486" y="422"/>
                  </a:lnTo>
                  <a:lnTo>
                    <a:pt x="487" y="422"/>
                  </a:lnTo>
                  <a:lnTo>
                    <a:pt x="488" y="422"/>
                  </a:lnTo>
                  <a:lnTo>
                    <a:pt x="489" y="422"/>
                  </a:lnTo>
                  <a:lnTo>
                    <a:pt x="490" y="422"/>
                  </a:lnTo>
                  <a:lnTo>
                    <a:pt x="491" y="422"/>
                  </a:lnTo>
                  <a:lnTo>
                    <a:pt x="492" y="417"/>
                  </a:lnTo>
                  <a:lnTo>
                    <a:pt x="493" y="417"/>
                  </a:lnTo>
                  <a:lnTo>
                    <a:pt x="494" y="417"/>
                  </a:lnTo>
                  <a:lnTo>
                    <a:pt x="495" y="417"/>
                  </a:lnTo>
                  <a:lnTo>
                    <a:pt x="496" y="417"/>
                  </a:lnTo>
                  <a:lnTo>
                    <a:pt x="497" y="417"/>
                  </a:lnTo>
                  <a:lnTo>
                    <a:pt x="498" y="417"/>
                  </a:lnTo>
                  <a:lnTo>
                    <a:pt x="499" y="417"/>
                  </a:lnTo>
                  <a:lnTo>
                    <a:pt x="500" y="417"/>
                  </a:lnTo>
                  <a:lnTo>
                    <a:pt x="501" y="417"/>
                  </a:lnTo>
                  <a:lnTo>
                    <a:pt x="502" y="417"/>
                  </a:lnTo>
                  <a:lnTo>
                    <a:pt x="503" y="417"/>
                  </a:lnTo>
                  <a:lnTo>
                    <a:pt x="504" y="417"/>
                  </a:lnTo>
                  <a:lnTo>
                    <a:pt x="505" y="417"/>
                  </a:lnTo>
                  <a:lnTo>
                    <a:pt x="506" y="417"/>
                  </a:lnTo>
                  <a:lnTo>
                    <a:pt x="507" y="417"/>
                  </a:lnTo>
                  <a:lnTo>
                    <a:pt x="508" y="417"/>
                  </a:lnTo>
                  <a:lnTo>
                    <a:pt x="509" y="417"/>
                  </a:lnTo>
                  <a:lnTo>
                    <a:pt x="510" y="417"/>
                  </a:lnTo>
                  <a:lnTo>
                    <a:pt x="511" y="417"/>
                  </a:lnTo>
                  <a:lnTo>
                    <a:pt x="512" y="417"/>
                  </a:lnTo>
                  <a:lnTo>
                    <a:pt x="513" y="417"/>
                  </a:lnTo>
                  <a:lnTo>
                    <a:pt x="514" y="417"/>
                  </a:lnTo>
                  <a:lnTo>
                    <a:pt x="515" y="417"/>
                  </a:lnTo>
                  <a:lnTo>
                    <a:pt x="516" y="417"/>
                  </a:lnTo>
                  <a:lnTo>
                    <a:pt x="517" y="417"/>
                  </a:lnTo>
                  <a:lnTo>
                    <a:pt x="518" y="417"/>
                  </a:lnTo>
                  <a:lnTo>
                    <a:pt x="519" y="407"/>
                  </a:lnTo>
                  <a:lnTo>
                    <a:pt x="520" y="407"/>
                  </a:lnTo>
                  <a:lnTo>
                    <a:pt x="521" y="402"/>
                  </a:lnTo>
                  <a:lnTo>
                    <a:pt x="522" y="402"/>
                  </a:lnTo>
                  <a:lnTo>
                    <a:pt x="523" y="402"/>
                  </a:lnTo>
                  <a:lnTo>
                    <a:pt x="523" y="397"/>
                  </a:lnTo>
                  <a:lnTo>
                    <a:pt x="524" y="397"/>
                  </a:lnTo>
                  <a:lnTo>
                    <a:pt x="525" y="392"/>
                  </a:lnTo>
                  <a:lnTo>
                    <a:pt x="526" y="392"/>
                  </a:lnTo>
                  <a:lnTo>
                    <a:pt x="526" y="387"/>
                  </a:lnTo>
                  <a:lnTo>
                    <a:pt x="527" y="387"/>
                  </a:lnTo>
                  <a:lnTo>
                    <a:pt x="528" y="382"/>
                  </a:lnTo>
                  <a:lnTo>
                    <a:pt x="529" y="377"/>
                  </a:lnTo>
                  <a:lnTo>
                    <a:pt x="530" y="372"/>
                  </a:lnTo>
                  <a:lnTo>
                    <a:pt x="531" y="368"/>
                  </a:lnTo>
                  <a:lnTo>
                    <a:pt x="532" y="363"/>
                  </a:lnTo>
                  <a:lnTo>
                    <a:pt x="533" y="358"/>
                  </a:lnTo>
                  <a:lnTo>
                    <a:pt x="533" y="353"/>
                  </a:lnTo>
                  <a:lnTo>
                    <a:pt x="534" y="348"/>
                  </a:lnTo>
                  <a:lnTo>
                    <a:pt x="535" y="343"/>
                  </a:lnTo>
                  <a:lnTo>
                    <a:pt x="536" y="338"/>
                  </a:lnTo>
                  <a:lnTo>
                    <a:pt x="537" y="338"/>
                  </a:lnTo>
                  <a:lnTo>
                    <a:pt x="538" y="338"/>
                  </a:lnTo>
                  <a:lnTo>
                    <a:pt x="539" y="338"/>
                  </a:lnTo>
                  <a:lnTo>
                    <a:pt x="540" y="338"/>
                  </a:lnTo>
                  <a:lnTo>
                    <a:pt x="541" y="338"/>
                  </a:lnTo>
                  <a:lnTo>
                    <a:pt x="541" y="343"/>
                  </a:lnTo>
                  <a:lnTo>
                    <a:pt x="542" y="343"/>
                  </a:lnTo>
                  <a:lnTo>
                    <a:pt x="542" y="348"/>
                  </a:lnTo>
                  <a:lnTo>
                    <a:pt x="543" y="348"/>
                  </a:lnTo>
                  <a:lnTo>
                    <a:pt x="543" y="353"/>
                  </a:lnTo>
                  <a:lnTo>
                    <a:pt x="544" y="353"/>
                  </a:lnTo>
                  <a:lnTo>
                    <a:pt x="544" y="358"/>
                  </a:lnTo>
                  <a:lnTo>
                    <a:pt x="545" y="358"/>
                  </a:lnTo>
                  <a:lnTo>
                    <a:pt x="545" y="363"/>
                  </a:lnTo>
                  <a:lnTo>
                    <a:pt x="546" y="363"/>
                  </a:lnTo>
                  <a:lnTo>
                    <a:pt x="546" y="368"/>
                  </a:lnTo>
                  <a:lnTo>
                    <a:pt x="547" y="368"/>
                  </a:lnTo>
                  <a:lnTo>
                    <a:pt x="547" y="372"/>
                  </a:lnTo>
                  <a:lnTo>
                    <a:pt x="548" y="372"/>
                  </a:lnTo>
                  <a:lnTo>
                    <a:pt x="548" y="377"/>
                  </a:lnTo>
                  <a:lnTo>
                    <a:pt x="549" y="377"/>
                  </a:lnTo>
                  <a:lnTo>
                    <a:pt x="549" y="382"/>
                  </a:lnTo>
                  <a:lnTo>
                    <a:pt x="550" y="382"/>
                  </a:lnTo>
                  <a:lnTo>
                    <a:pt x="551" y="387"/>
                  </a:lnTo>
                  <a:lnTo>
                    <a:pt x="552" y="392"/>
                  </a:lnTo>
                  <a:lnTo>
                    <a:pt x="553" y="392"/>
                  </a:lnTo>
                  <a:lnTo>
                    <a:pt x="553" y="397"/>
                  </a:lnTo>
                  <a:lnTo>
                    <a:pt x="554" y="397"/>
                  </a:lnTo>
                  <a:lnTo>
                    <a:pt x="555" y="397"/>
                  </a:lnTo>
                  <a:lnTo>
                    <a:pt x="556" y="402"/>
                  </a:lnTo>
                  <a:lnTo>
                    <a:pt x="557" y="402"/>
                  </a:lnTo>
                  <a:lnTo>
                    <a:pt x="558" y="402"/>
                  </a:lnTo>
                  <a:lnTo>
                    <a:pt x="558" y="412"/>
                  </a:lnTo>
                  <a:lnTo>
                    <a:pt x="559" y="412"/>
                  </a:lnTo>
                  <a:lnTo>
                    <a:pt x="560" y="412"/>
                  </a:lnTo>
                  <a:lnTo>
                    <a:pt x="561" y="412"/>
                  </a:lnTo>
                  <a:lnTo>
                    <a:pt x="562" y="412"/>
                  </a:lnTo>
                  <a:lnTo>
                    <a:pt x="563" y="412"/>
                  </a:lnTo>
                  <a:lnTo>
                    <a:pt x="564" y="412"/>
                  </a:lnTo>
                  <a:lnTo>
                    <a:pt x="565" y="412"/>
                  </a:lnTo>
                  <a:lnTo>
                    <a:pt x="566" y="412"/>
                  </a:lnTo>
                  <a:lnTo>
                    <a:pt x="567" y="412"/>
                  </a:lnTo>
                  <a:lnTo>
                    <a:pt x="568" y="412"/>
                  </a:lnTo>
                  <a:lnTo>
                    <a:pt x="569" y="412"/>
                  </a:lnTo>
                  <a:lnTo>
                    <a:pt x="570" y="412"/>
                  </a:lnTo>
                  <a:lnTo>
                    <a:pt x="571" y="412"/>
                  </a:lnTo>
                  <a:lnTo>
                    <a:pt x="572" y="412"/>
                  </a:lnTo>
                  <a:lnTo>
                    <a:pt x="573" y="412"/>
                  </a:lnTo>
                  <a:lnTo>
                    <a:pt x="574" y="412"/>
                  </a:lnTo>
                  <a:lnTo>
                    <a:pt x="575" y="412"/>
                  </a:lnTo>
                  <a:lnTo>
                    <a:pt x="575" y="417"/>
                  </a:lnTo>
                  <a:lnTo>
                    <a:pt x="576" y="417"/>
                  </a:lnTo>
                  <a:lnTo>
                    <a:pt x="577" y="417"/>
                  </a:lnTo>
                  <a:lnTo>
                    <a:pt x="578" y="417"/>
                  </a:lnTo>
                  <a:lnTo>
                    <a:pt x="579" y="417"/>
                  </a:lnTo>
                  <a:lnTo>
                    <a:pt x="580" y="417"/>
                  </a:lnTo>
                  <a:lnTo>
                    <a:pt x="581" y="417"/>
                  </a:lnTo>
                  <a:lnTo>
                    <a:pt x="582" y="417"/>
                  </a:lnTo>
                  <a:lnTo>
                    <a:pt x="583" y="417"/>
                  </a:lnTo>
                  <a:lnTo>
                    <a:pt x="584" y="417"/>
                  </a:lnTo>
                  <a:lnTo>
                    <a:pt x="585" y="417"/>
                  </a:lnTo>
                  <a:lnTo>
                    <a:pt x="586" y="417"/>
                  </a:lnTo>
                  <a:lnTo>
                    <a:pt x="587" y="417"/>
                  </a:lnTo>
                  <a:lnTo>
                    <a:pt x="588" y="417"/>
                  </a:lnTo>
                  <a:lnTo>
                    <a:pt x="589" y="417"/>
                  </a:lnTo>
                  <a:lnTo>
                    <a:pt x="590" y="417"/>
                  </a:lnTo>
                  <a:lnTo>
                    <a:pt x="591" y="417"/>
                  </a:lnTo>
                  <a:lnTo>
                    <a:pt x="592" y="417"/>
                  </a:lnTo>
                  <a:lnTo>
                    <a:pt x="593" y="417"/>
                  </a:lnTo>
                  <a:lnTo>
                    <a:pt x="594" y="417"/>
                  </a:lnTo>
                  <a:lnTo>
                    <a:pt x="595" y="417"/>
                  </a:lnTo>
                  <a:lnTo>
                    <a:pt x="596" y="417"/>
                  </a:lnTo>
                  <a:lnTo>
                    <a:pt x="597" y="417"/>
                  </a:lnTo>
                  <a:lnTo>
                    <a:pt x="598" y="417"/>
                  </a:lnTo>
                  <a:lnTo>
                    <a:pt x="599" y="417"/>
                  </a:lnTo>
                  <a:lnTo>
                    <a:pt x="600" y="417"/>
                  </a:lnTo>
                  <a:lnTo>
                    <a:pt x="601" y="417"/>
                  </a:lnTo>
                  <a:lnTo>
                    <a:pt x="602" y="417"/>
                  </a:lnTo>
                  <a:lnTo>
                    <a:pt x="603" y="417"/>
                  </a:lnTo>
                  <a:lnTo>
                    <a:pt x="604" y="417"/>
                  </a:lnTo>
                  <a:lnTo>
                    <a:pt x="605" y="417"/>
                  </a:lnTo>
                  <a:lnTo>
                    <a:pt x="606" y="417"/>
                  </a:lnTo>
                  <a:lnTo>
                    <a:pt x="607" y="417"/>
                  </a:lnTo>
                  <a:lnTo>
                    <a:pt x="608" y="417"/>
                  </a:lnTo>
                  <a:lnTo>
                    <a:pt x="609" y="417"/>
                  </a:lnTo>
                  <a:lnTo>
                    <a:pt x="610" y="417"/>
                  </a:lnTo>
                  <a:lnTo>
                    <a:pt x="611" y="417"/>
                  </a:lnTo>
                  <a:lnTo>
                    <a:pt x="612" y="417"/>
                  </a:lnTo>
                  <a:lnTo>
                    <a:pt x="613" y="417"/>
                  </a:lnTo>
                  <a:lnTo>
                    <a:pt x="614" y="417"/>
                  </a:lnTo>
                  <a:lnTo>
                    <a:pt x="615" y="417"/>
                  </a:lnTo>
                  <a:lnTo>
                    <a:pt x="616" y="417"/>
                  </a:lnTo>
                  <a:lnTo>
                    <a:pt x="616" y="422"/>
                  </a:lnTo>
                  <a:lnTo>
                    <a:pt x="617" y="422"/>
                  </a:lnTo>
                  <a:lnTo>
                    <a:pt x="618" y="422"/>
                  </a:lnTo>
                  <a:lnTo>
                    <a:pt x="619" y="422"/>
                  </a:lnTo>
                  <a:lnTo>
                    <a:pt x="620" y="422"/>
                  </a:lnTo>
                  <a:lnTo>
                    <a:pt x="621" y="422"/>
                  </a:lnTo>
                  <a:lnTo>
                    <a:pt x="622" y="422"/>
                  </a:lnTo>
                  <a:lnTo>
                    <a:pt x="623" y="422"/>
                  </a:lnTo>
                  <a:lnTo>
                    <a:pt x="624" y="422"/>
                  </a:lnTo>
                  <a:lnTo>
                    <a:pt x="625" y="422"/>
                  </a:lnTo>
                  <a:lnTo>
                    <a:pt x="626" y="422"/>
                  </a:lnTo>
                  <a:lnTo>
                    <a:pt x="627" y="422"/>
                  </a:lnTo>
                  <a:lnTo>
                    <a:pt x="628" y="422"/>
                  </a:lnTo>
                  <a:lnTo>
                    <a:pt x="629" y="422"/>
                  </a:lnTo>
                  <a:lnTo>
                    <a:pt x="630" y="422"/>
                  </a:lnTo>
                  <a:lnTo>
                    <a:pt x="631" y="422"/>
                  </a:lnTo>
                  <a:lnTo>
                    <a:pt x="631" y="417"/>
                  </a:lnTo>
                  <a:lnTo>
                    <a:pt x="632" y="417"/>
                  </a:lnTo>
                  <a:lnTo>
                    <a:pt x="633" y="417"/>
                  </a:lnTo>
                  <a:lnTo>
                    <a:pt x="634" y="417"/>
                  </a:lnTo>
                  <a:lnTo>
                    <a:pt x="635" y="417"/>
                  </a:lnTo>
                  <a:lnTo>
                    <a:pt x="636" y="417"/>
                  </a:lnTo>
                  <a:lnTo>
                    <a:pt x="637" y="417"/>
                  </a:lnTo>
                  <a:lnTo>
                    <a:pt x="638" y="417"/>
                  </a:lnTo>
                  <a:lnTo>
                    <a:pt x="638" y="407"/>
                  </a:lnTo>
                  <a:lnTo>
                    <a:pt x="639" y="407"/>
                  </a:lnTo>
                  <a:lnTo>
                    <a:pt x="640" y="402"/>
                  </a:lnTo>
                  <a:lnTo>
                    <a:pt x="641" y="397"/>
                  </a:lnTo>
                  <a:lnTo>
                    <a:pt x="641" y="392"/>
                  </a:lnTo>
                  <a:lnTo>
                    <a:pt x="642" y="387"/>
                  </a:lnTo>
                  <a:lnTo>
                    <a:pt x="642" y="382"/>
                  </a:lnTo>
                  <a:lnTo>
                    <a:pt x="643" y="377"/>
                  </a:lnTo>
                  <a:lnTo>
                    <a:pt x="643" y="368"/>
                  </a:lnTo>
                  <a:lnTo>
                    <a:pt x="643" y="363"/>
                  </a:lnTo>
                  <a:lnTo>
                    <a:pt x="644" y="353"/>
                  </a:lnTo>
                  <a:lnTo>
                    <a:pt x="644" y="343"/>
                  </a:lnTo>
                  <a:lnTo>
                    <a:pt x="645" y="333"/>
                  </a:lnTo>
                  <a:lnTo>
                    <a:pt x="645" y="323"/>
                  </a:lnTo>
                  <a:lnTo>
                    <a:pt x="646" y="318"/>
                  </a:lnTo>
                  <a:lnTo>
                    <a:pt x="646" y="313"/>
                  </a:lnTo>
                  <a:lnTo>
                    <a:pt x="647" y="313"/>
                  </a:lnTo>
                  <a:lnTo>
                    <a:pt x="647" y="318"/>
                  </a:lnTo>
                  <a:lnTo>
                    <a:pt x="648" y="323"/>
                  </a:lnTo>
                  <a:lnTo>
                    <a:pt x="648" y="333"/>
                  </a:lnTo>
                  <a:lnTo>
                    <a:pt x="649" y="338"/>
                  </a:lnTo>
                  <a:lnTo>
                    <a:pt x="649" y="348"/>
                  </a:lnTo>
                  <a:lnTo>
                    <a:pt x="650" y="358"/>
                  </a:lnTo>
                  <a:lnTo>
                    <a:pt x="650" y="368"/>
                  </a:lnTo>
                  <a:lnTo>
                    <a:pt x="651" y="377"/>
                  </a:lnTo>
                  <a:lnTo>
                    <a:pt x="651" y="382"/>
                  </a:lnTo>
                  <a:lnTo>
                    <a:pt x="652" y="387"/>
                  </a:lnTo>
                  <a:lnTo>
                    <a:pt x="652" y="392"/>
                  </a:lnTo>
                  <a:lnTo>
                    <a:pt x="653" y="397"/>
                  </a:lnTo>
                  <a:lnTo>
                    <a:pt x="653" y="402"/>
                  </a:lnTo>
                  <a:lnTo>
                    <a:pt x="654" y="402"/>
                  </a:lnTo>
                  <a:lnTo>
                    <a:pt x="654" y="407"/>
                  </a:lnTo>
                  <a:lnTo>
                    <a:pt x="655" y="402"/>
                  </a:lnTo>
                  <a:lnTo>
                    <a:pt x="656" y="402"/>
                  </a:lnTo>
                  <a:lnTo>
                    <a:pt x="656" y="407"/>
                  </a:lnTo>
                  <a:lnTo>
                    <a:pt x="657" y="407"/>
                  </a:lnTo>
                  <a:lnTo>
                    <a:pt x="658" y="407"/>
                  </a:lnTo>
                  <a:lnTo>
                    <a:pt x="659" y="407"/>
                  </a:lnTo>
                  <a:lnTo>
                    <a:pt x="660" y="407"/>
                  </a:lnTo>
                  <a:lnTo>
                    <a:pt x="661" y="407"/>
                  </a:lnTo>
                  <a:lnTo>
                    <a:pt x="662" y="407"/>
                  </a:lnTo>
                  <a:lnTo>
                    <a:pt x="663" y="407"/>
                  </a:lnTo>
                  <a:lnTo>
                    <a:pt x="664" y="407"/>
                  </a:lnTo>
                  <a:lnTo>
                    <a:pt x="665" y="407"/>
                  </a:lnTo>
                  <a:lnTo>
                    <a:pt x="666" y="402"/>
                  </a:lnTo>
                  <a:lnTo>
                    <a:pt x="667" y="402"/>
                  </a:lnTo>
                  <a:lnTo>
                    <a:pt x="667" y="397"/>
                  </a:lnTo>
                  <a:lnTo>
                    <a:pt x="668" y="392"/>
                  </a:lnTo>
                  <a:lnTo>
                    <a:pt x="668" y="387"/>
                  </a:lnTo>
                  <a:lnTo>
                    <a:pt x="669" y="382"/>
                  </a:lnTo>
                  <a:lnTo>
                    <a:pt x="669" y="377"/>
                  </a:lnTo>
                  <a:lnTo>
                    <a:pt x="670" y="363"/>
                  </a:lnTo>
                  <a:lnTo>
                    <a:pt x="670" y="353"/>
                  </a:lnTo>
                  <a:lnTo>
                    <a:pt x="671" y="333"/>
                  </a:lnTo>
                  <a:lnTo>
                    <a:pt x="671" y="313"/>
                  </a:lnTo>
                  <a:lnTo>
                    <a:pt x="672" y="288"/>
                  </a:lnTo>
                  <a:lnTo>
                    <a:pt x="672" y="263"/>
                  </a:lnTo>
                  <a:lnTo>
                    <a:pt x="673" y="233"/>
                  </a:lnTo>
                  <a:lnTo>
                    <a:pt x="673" y="208"/>
                  </a:lnTo>
                  <a:lnTo>
                    <a:pt x="674" y="184"/>
                  </a:lnTo>
                  <a:lnTo>
                    <a:pt x="674" y="169"/>
                  </a:lnTo>
                  <a:lnTo>
                    <a:pt x="674" y="159"/>
                  </a:lnTo>
                  <a:lnTo>
                    <a:pt x="675" y="164"/>
                  </a:lnTo>
                  <a:lnTo>
                    <a:pt x="675" y="184"/>
                  </a:lnTo>
                  <a:lnTo>
                    <a:pt x="676" y="203"/>
                  </a:lnTo>
                  <a:lnTo>
                    <a:pt x="676" y="233"/>
                  </a:lnTo>
                  <a:lnTo>
                    <a:pt x="677" y="263"/>
                  </a:lnTo>
                  <a:lnTo>
                    <a:pt x="677" y="288"/>
                  </a:lnTo>
                  <a:lnTo>
                    <a:pt x="678" y="313"/>
                  </a:lnTo>
                  <a:lnTo>
                    <a:pt x="678" y="333"/>
                  </a:lnTo>
                  <a:lnTo>
                    <a:pt x="679" y="348"/>
                  </a:lnTo>
                  <a:lnTo>
                    <a:pt x="679" y="363"/>
                  </a:lnTo>
                  <a:lnTo>
                    <a:pt x="680" y="372"/>
                  </a:lnTo>
                  <a:lnTo>
                    <a:pt x="680" y="382"/>
                  </a:lnTo>
                  <a:lnTo>
                    <a:pt x="681" y="387"/>
                  </a:lnTo>
                  <a:lnTo>
                    <a:pt x="681" y="392"/>
                  </a:lnTo>
                  <a:lnTo>
                    <a:pt x="682" y="397"/>
                  </a:lnTo>
                  <a:lnTo>
                    <a:pt x="682" y="402"/>
                  </a:lnTo>
                  <a:lnTo>
                    <a:pt x="683" y="402"/>
                  </a:lnTo>
                  <a:lnTo>
                    <a:pt x="684" y="407"/>
                  </a:lnTo>
                  <a:lnTo>
                    <a:pt x="685" y="407"/>
                  </a:lnTo>
                  <a:lnTo>
                    <a:pt x="685" y="412"/>
                  </a:lnTo>
                  <a:lnTo>
                    <a:pt x="686" y="412"/>
                  </a:lnTo>
                  <a:lnTo>
                    <a:pt x="687" y="417"/>
                  </a:lnTo>
                  <a:lnTo>
                    <a:pt x="688" y="417"/>
                  </a:lnTo>
                  <a:lnTo>
                    <a:pt x="689" y="417"/>
                  </a:lnTo>
                  <a:lnTo>
                    <a:pt x="690" y="417"/>
                  </a:lnTo>
                  <a:lnTo>
                    <a:pt x="691" y="417"/>
                  </a:lnTo>
                  <a:lnTo>
                    <a:pt x="692" y="417"/>
                  </a:lnTo>
                  <a:lnTo>
                    <a:pt x="693" y="417"/>
                  </a:lnTo>
                  <a:lnTo>
                    <a:pt x="694" y="417"/>
                  </a:lnTo>
                  <a:lnTo>
                    <a:pt x="694" y="422"/>
                  </a:lnTo>
                  <a:lnTo>
                    <a:pt x="695" y="427"/>
                  </a:lnTo>
                  <a:lnTo>
                    <a:pt x="696" y="427"/>
                  </a:lnTo>
                  <a:lnTo>
                    <a:pt x="697" y="427"/>
                  </a:lnTo>
                  <a:lnTo>
                    <a:pt x="698" y="427"/>
                  </a:lnTo>
                  <a:lnTo>
                    <a:pt x="699" y="427"/>
                  </a:lnTo>
                  <a:lnTo>
                    <a:pt x="700" y="427"/>
                  </a:lnTo>
                  <a:lnTo>
                    <a:pt x="701" y="427"/>
                  </a:lnTo>
                  <a:lnTo>
                    <a:pt x="702" y="427"/>
                  </a:lnTo>
                  <a:lnTo>
                    <a:pt x="703" y="427"/>
                  </a:lnTo>
                  <a:lnTo>
                    <a:pt x="704" y="422"/>
                  </a:lnTo>
                  <a:lnTo>
                    <a:pt x="705" y="422"/>
                  </a:lnTo>
                  <a:lnTo>
                    <a:pt x="706" y="422"/>
                  </a:lnTo>
                  <a:lnTo>
                    <a:pt x="707" y="422"/>
                  </a:lnTo>
                  <a:lnTo>
                    <a:pt x="708" y="422"/>
                  </a:lnTo>
                  <a:lnTo>
                    <a:pt x="709" y="422"/>
                  </a:lnTo>
                  <a:lnTo>
                    <a:pt x="710" y="417"/>
                  </a:lnTo>
                  <a:lnTo>
                    <a:pt x="711" y="417"/>
                  </a:lnTo>
                  <a:lnTo>
                    <a:pt x="712" y="412"/>
                  </a:lnTo>
                  <a:lnTo>
                    <a:pt x="713" y="407"/>
                  </a:lnTo>
                  <a:lnTo>
                    <a:pt x="713" y="402"/>
                  </a:lnTo>
                  <a:lnTo>
                    <a:pt x="714" y="402"/>
                  </a:lnTo>
                  <a:lnTo>
                    <a:pt x="714" y="397"/>
                  </a:lnTo>
                  <a:lnTo>
                    <a:pt x="715" y="392"/>
                  </a:lnTo>
                  <a:lnTo>
                    <a:pt x="715" y="382"/>
                  </a:lnTo>
                  <a:lnTo>
                    <a:pt x="716" y="377"/>
                  </a:lnTo>
                  <a:lnTo>
                    <a:pt x="716" y="372"/>
                  </a:lnTo>
                  <a:lnTo>
                    <a:pt x="717" y="368"/>
                  </a:lnTo>
                  <a:lnTo>
                    <a:pt x="718" y="358"/>
                  </a:lnTo>
                  <a:lnTo>
                    <a:pt x="719" y="353"/>
                  </a:lnTo>
                  <a:lnTo>
                    <a:pt x="720" y="353"/>
                  </a:lnTo>
                  <a:lnTo>
                    <a:pt x="720" y="358"/>
                  </a:lnTo>
                  <a:lnTo>
                    <a:pt x="721" y="363"/>
                  </a:lnTo>
                  <a:lnTo>
                    <a:pt x="721" y="368"/>
                  </a:lnTo>
                  <a:lnTo>
                    <a:pt x="722" y="372"/>
                  </a:lnTo>
                  <a:lnTo>
                    <a:pt x="722" y="377"/>
                  </a:lnTo>
                  <a:lnTo>
                    <a:pt x="723" y="382"/>
                  </a:lnTo>
                  <a:lnTo>
                    <a:pt x="723" y="392"/>
                  </a:lnTo>
                  <a:lnTo>
                    <a:pt x="724" y="397"/>
                  </a:lnTo>
                  <a:lnTo>
                    <a:pt x="724" y="402"/>
                  </a:lnTo>
                  <a:lnTo>
                    <a:pt x="725" y="407"/>
                  </a:lnTo>
                  <a:lnTo>
                    <a:pt x="726" y="412"/>
                  </a:lnTo>
                  <a:lnTo>
                    <a:pt x="726" y="417"/>
                  </a:lnTo>
                  <a:lnTo>
                    <a:pt x="727" y="417"/>
                  </a:lnTo>
                  <a:lnTo>
                    <a:pt x="727" y="422"/>
                  </a:lnTo>
                  <a:lnTo>
                    <a:pt x="728" y="422"/>
                  </a:lnTo>
                  <a:lnTo>
                    <a:pt x="729" y="422"/>
                  </a:lnTo>
                  <a:lnTo>
                    <a:pt x="729" y="427"/>
                  </a:lnTo>
                  <a:lnTo>
                    <a:pt x="730" y="427"/>
                  </a:lnTo>
                  <a:lnTo>
                    <a:pt x="731" y="427"/>
                  </a:lnTo>
                  <a:lnTo>
                    <a:pt x="732" y="427"/>
                  </a:lnTo>
                  <a:lnTo>
                    <a:pt x="733" y="427"/>
                  </a:lnTo>
                  <a:lnTo>
                    <a:pt x="734" y="427"/>
                  </a:lnTo>
                  <a:lnTo>
                    <a:pt x="735" y="432"/>
                  </a:lnTo>
                  <a:lnTo>
                    <a:pt x="735" y="437"/>
                  </a:lnTo>
                  <a:lnTo>
                    <a:pt x="736" y="437"/>
                  </a:lnTo>
                  <a:lnTo>
                    <a:pt x="737" y="437"/>
                  </a:lnTo>
                  <a:lnTo>
                    <a:pt x="738" y="437"/>
                  </a:lnTo>
                  <a:lnTo>
                    <a:pt x="739" y="437"/>
                  </a:lnTo>
                  <a:lnTo>
                    <a:pt x="740" y="437"/>
                  </a:lnTo>
                  <a:lnTo>
                    <a:pt x="741" y="437"/>
                  </a:lnTo>
                  <a:lnTo>
                    <a:pt x="742" y="437"/>
                  </a:lnTo>
                  <a:lnTo>
                    <a:pt x="743" y="437"/>
                  </a:lnTo>
                  <a:lnTo>
                    <a:pt x="744" y="437"/>
                  </a:lnTo>
                  <a:lnTo>
                    <a:pt x="745" y="437"/>
                  </a:lnTo>
                  <a:lnTo>
                    <a:pt x="746" y="437"/>
                  </a:lnTo>
                  <a:lnTo>
                    <a:pt x="747" y="437"/>
                  </a:lnTo>
                  <a:lnTo>
                    <a:pt x="748" y="437"/>
                  </a:lnTo>
                  <a:lnTo>
                    <a:pt x="749" y="437"/>
                  </a:lnTo>
                  <a:lnTo>
                    <a:pt x="749" y="432"/>
                  </a:lnTo>
                  <a:lnTo>
                    <a:pt x="750" y="432"/>
                  </a:lnTo>
                  <a:lnTo>
                    <a:pt x="751" y="432"/>
                  </a:lnTo>
                  <a:lnTo>
                    <a:pt x="752" y="432"/>
                  </a:lnTo>
                  <a:lnTo>
                    <a:pt x="753" y="432"/>
                  </a:lnTo>
                  <a:lnTo>
                    <a:pt x="754" y="432"/>
                  </a:lnTo>
                  <a:lnTo>
                    <a:pt x="755" y="432"/>
                  </a:lnTo>
                  <a:lnTo>
                    <a:pt x="755" y="427"/>
                  </a:lnTo>
                  <a:lnTo>
                    <a:pt x="756" y="427"/>
                  </a:lnTo>
                  <a:lnTo>
                    <a:pt x="757" y="427"/>
                  </a:lnTo>
                  <a:lnTo>
                    <a:pt x="758" y="422"/>
                  </a:lnTo>
                  <a:lnTo>
                    <a:pt x="759" y="422"/>
                  </a:lnTo>
                  <a:lnTo>
                    <a:pt x="759" y="417"/>
                  </a:lnTo>
                  <a:lnTo>
                    <a:pt x="760" y="417"/>
                  </a:lnTo>
                  <a:lnTo>
                    <a:pt x="761" y="412"/>
                  </a:lnTo>
                  <a:lnTo>
                    <a:pt x="762" y="412"/>
                  </a:lnTo>
                  <a:lnTo>
                    <a:pt x="762" y="407"/>
                  </a:lnTo>
                  <a:lnTo>
                    <a:pt x="763" y="407"/>
                  </a:lnTo>
                  <a:lnTo>
                    <a:pt x="763" y="402"/>
                  </a:lnTo>
                  <a:lnTo>
                    <a:pt x="764" y="402"/>
                  </a:lnTo>
                  <a:lnTo>
                    <a:pt x="764" y="397"/>
                  </a:lnTo>
                  <a:lnTo>
                    <a:pt x="765" y="392"/>
                  </a:lnTo>
                  <a:lnTo>
                    <a:pt x="766" y="387"/>
                  </a:lnTo>
                  <a:lnTo>
                    <a:pt x="767" y="382"/>
                  </a:lnTo>
                  <a:lnTo>
                    <a:pt x="768" y="382"/>
                  </a:lnTo>
                  <a:lnTo>
                    <a:pt x="769" y="382"/>
                  </a:lnTo>
                  <a:lnTo>
                    <a:pt x="770" y="382"/>
                  </a:lnTo>
                  <a:lnTo>
                    <a:pt x="771" y="382"/>
                  </a:lnTo>
                  <a:lnTo>
                    <a:pt x="771" y="387"/>
                  </a:lnTo>
                  <a:lnTo>
                    <a:pt x="772" y="387"/>
                  </a:lnTo>
                  <a:lnTo>
                    <a:pt x="772" y="392"/>
                  </a:lnTo>
                  <a:lnTo>
                    <a:pt x="773" y="392"/>
                  </a:lnTo>
                  <a:lnTo>
                    <a:pt x="773" y="397"/>
                  </a:lnTo>
                  <a:lnTo>
                    <a:pt x="774" y="397"/>
                  </a:lnTo>
                  <a:lnTo>
                    <a:pt x="774" y="402"/>
                  </a:lnTo>
                  <a:lnTo>
                    <a:pt x="775" y="402"/>
                  </a:lnTo>
                  <a:lnTo>
                    <a:pt x="775" y="407"/>
                  </a:lnTo>
                  <a:lnTo>
                    <a:pt x="776" y="407"/>
                  </a:lnTo>
                  <a:lnTo>
                    <a:pt x="776" y="412"/>
                  </a:lnTo>
                  <a:lnTo>
                    <a:pt x="777" y="412"/>
                  </a:lnTo>
                  <a:lnTo>
                    <a:pt x="777" y="417"/>
                  </a:lnTo>
                  <a:lnTo>
                    <a:pt x="778" y="417"/>
                  </a:lnTo>
                  <a:lnTo>
                    <a:pt x="779" y="422"/>
                  </a:lnTo>
                  <a:lnTo>
                    <a:pt x="780" y="422"/>
                  </a:lnTo>
                  <a:lnTo>
                    <a:pt x="781" y="427"/>
                  </a:lnTo>
                  <a:lnTo>
                    <a:pt x="782" y="427"/>
                  </a:lnTo>
                  <a:lnTo>
                    <a:pt x="783" y="427"/>
                  </a:lnTo>
                  <a:lnTo>
                    <a:pt x="783" y="432"/>
                  </a:lnTo>
                  <a:lnTo>
                    <a:pt x="784" y="432"/>
                  </a:lnTo>
                  <a:lnTo>
                    <a:pt x="785" y="432"/>
                  </a:lnTo>
                  <a:lnTo>
                    <a:pt x="786" y="432"/>
                  </a:lnTo>
                  <a:lnTo>
                    <a:pt x="787" y="432"/>
                  </a:lnTo>
                  <a:lnTo>
                    <a:pt x="788" y="432"/>
                  </a:lnTo>
                  <a:lnTo>
                    <a:pt x="788" y="427"/>
                  </a:lnTo>
                  <a:lnTo>
                    <a:pt x="789" y="427"/>
                  </a:lnTo>
                  <a:lnTo>
                    <a:pt x="789" y="432"/>
                  </a:lnTo>
                  <a:lnTo>
                    <a:pt x="790" y="432"/>
                  </a:lnTo>
                  <a:lnTo>
                    <a:pt x="791" y="432"/>
                  </a:lnTo>
                  <a:lnTo>
                    <a:pt x="792" y="432"/>
                  </a:lnTo>
                  <a:lnTo>
                    <a:pt x="793" y="432"/>
                  </a:lnTo>
                  <a:lnTo>
                    <a:pt x="794" y="432"/>
                  </a:lnTo>
                  <a:lnTo>
                    <a:pt x="795" y="432"/>
                  </a:lnTo>
                  <a:lnTo>
                    <a:pt x="796" y="432"/>
                  </a:lnTo>
                  <a:lnTo>
                    <a:pt x="797" y="432"/>
                  </a:lnTo>
                  <a:lnTo>
                    <a:pt x="798" y="432"/>
                  </a:lnTo>
                  <a:lnTo>
                    <a:pt x="799" y="432"/>
                  </a:lnTo>
                  <a:lnTo>
                    <a:pt x="800" y="432"/>
                  </a:lnTo>
                  <a:lnTo>
                    <a:pt x="801" y="432"/>
                  </a:lnTo>
                  <a:lnTo>
                    <a:pt x="802" y="432"/>
                  </a:lnTo>
                  <a:lnTo>
                    <a:pt x="803" y="432"/>
                  </a:lnTo>
                  <a:lnTo>
                    <a:pt x="804" y="432"/>
                  </a:lnTo>
                  <a:lnTo>
                    <a:pt x="805" y="432"/>
                  </a:lnTo>
                  <a:lnTo>
                    <a:pt x="806" y="432"/>
                  </a:lnTo>
                  <a:lnTo>
                    <a:pt x="807" y="432"/>
                  </a:lnTo>
                  <a:lnTo>
                    <a:pt x="808" y="432"/>
                  </a:lnTo>
                  <a:lnTo>
                    <a:pt x="809" y="427"/>
                  </a:lnTo>
                  <a:lnTo>
                    <a:pt x="810" y="427"/>
                  </a:lnTo>
                  <a:lnTo>
                    <a:pt x="811" y="427"/>
                  </a:lnTo>
                  <a:lnTo>
                    <a:pt x="812" y="427"/>
                  </a:lnTo>
                  <a:lnTo>
                    <a:pt x="813" y="427"/>
                  </a:lnTo>
                  <a:lnTo>
                    <a:pt x="814" y="427"/>
                  </a:lnTo>
                  <a:lnTo>
                    <a:pt x="815" y="427"/>
                  </a:lnTo>
                  <a:lnTo>
                    <a:pt x="816" y="427"/>
                  </a:lnTo>
                  <a:lnTo>
                    <a:pt x="817" y="427"/>
                  </a:lnTo>
                  <a:lnTo>
                    <a:pt x="818" y="427"/>
                  </a:lnTo>
                  <a:lnTo>
                    <a:pt x="819" y="427"/>
                  </a:lnTo>
                  <a:lnTo>
                    <a:pt x="820" y="427"/>
                  </a:lnTo>
                  <a:lnTo>
                    <a:pt x="821" y="427"/>
                  </a:lnTo>
                  <a:lnTo>
                    <a:pt x="822" y="427"/>
                  </a:lnTo>
                  <a:lnTo>
                    <a:pt x="822" y="422"/>
                  </a:lnTo>
                  <a:lnTo>
                    <a:pt x="823" y="422"/>
                  </a:lnTo>
                  <a:lnTo>
                    <a:pt x="824" y="422"/>
                  </a:lnTo>
                  <a:lnTo>
                    <a:pt x="825" y="422"/>
                  </a:lnTo>
                  <a:lnTo>
                    <a:pt x="826" y="422"/>
                  </a:lnTo>
                  <a:lnTo>
                    <a:pt x="827" y="422"/>
                  </a:lnTo>
                  <a:lnTo>
                    <a:pt x="828" y="422"/>
                  </a:lnTo>
                  <a:lnTo>
                    <a:pt x="828" y="417"/>
                  </a:lnTo>
                  <a:lnTo>
                    <a:pt x="829" y="417"/>
                  </a:lnTo>
                  <a:lnTo>
                    <a:pt x="830" y="417"/>
                  </a:lnTo>
                  <a:lnTo>
                    <a:pt x="830" y="412"/>
                  </a:lnTo>
                  <a:lnTo>
                    <a:pt x="831" y="412"/>
                  </a:lnTo>
                  <a:lnTo>
                    <a:pt x="832" y="412"/>
                  </a:lnTo>
                  <a:lnTo>
                    <a:pt x="832" y="407"/>
                  </a:lnTo>
                  <a:lnTo>
                    <a:pt x="833" y="407"/>
                  </a:lnTo>
                  <a:lnTo>
                    <a:pt x="833" y="402"/>
                  </a:lnTo>
                  <a:lnTo>
                    <a:pt x="834" y="402"/>
                  </a:lnTo>
                  <a:lnTo>
                    <a:pt x="835" y="397"/>
                  </a:lnTo>
                  <a:lnTo>
                    <a:pt x="836" y="392"/>
                  </a:lnTo>
                  <a:lnTo>
                    <a:pt x="837" y="392"/>
                  </a:lnTo>
                  <a:lnTo>
                    <a:pt x="838" y="387"/>
                  </a:lnTo>
                  <a:lnTo>
                    <a:pt x="839" y="382"/>
                  </a:lnTo>
                  <a:lnTo>
                    <a:pt x="840" y="377"/>
                  </a:lnTo>
                  <a:lnTo>
                    <a:pt x="841" y="377"/>
                  </a:lnTo>
                  <a:lnTo>
                    <a:pt x="842" y="377"/>
                  </a:lnTo>
                  <a:lnTo>
                    <a:pt x="843" y="377"/>
                  </a:lnTo>
                  <a:lnTo>
                    <a:pt x="844" y="377"/>
                  </a:lnTo>
                  <a:lnTo>
                    <a:pt x="844" y="382"/>
                  </a:lnTo>
                  <a:lnTo>
                    <a:pt x="845" y="382"/>
                  </a:lnTo>
                  <a:lnTo>
                    <a:pt x="845" y="387"/>
                  </a:lnTo>
                  <a:lnTo>
                    <a:pt x="846" y="387"/>
                  </a:lnTo>
                  <a:lnTo>
                    <a:pt x="846" y="392"/>
                  </a:lnTo>
                  <a:lnTo>
                    <a:pt x="847" y="392"/>
                  </a:lnTo>
                  <a:lnTo>
                    <a:pt x="847" y="397"/>
                  </a:lnTo>
                  <a:lnTo>
                    <a:pt x="848" y="397"/>
                  </a:lnTo>
                  <a:lnTo>
                    <a:pt x="848" y="402"/>
                  </a:lnTo>
                  <a:lnTo>
                    <a:pt x="849" y="402"/>
                  </a:lnTo>
                  <a:lnTo>
                    <a:pt x="849" y="407"/>
                  </a:lnTo>
                  <a:lnTo>
                    <a:pt x="850" y="407"/>
                  </a:lnTo>
                  <a:lnTo>
                    <a:pt x="851" y="412"/>
                  </a:lnTo>
                  <a:lnTo>
                    <a:pt x="852" y="417"/>
                  </a:lnTo>
                  <a:lnTo>
                    <a:pt x="853" y="417"/>
                  </a:lnTo>
                  <a:lnTo>
                    <a:pt x="854" y="422"/>
                  </a:lnTo>
                  <a:lnTo>
                    <a:pt x="855" y="422"/>
                  </a:lnTo>
                  <a:lnTo>
                    <a:pt x="856" y="422"/>
                  </a:lnTo>
                  <a:lnTo>
                    <a:pt x="856" y="427"/>
                  </a:lnTo>
                  <a:lnTo>
                    <a:pt x="857" y="427"/>
                  </a:lnTo>
                  <a:lnTo>
                    <a:pt x="858" y="432"/>
                  </a:lnTo>
                  <a:lnTo>
                    <a:pt x="859" y="432"/>
                  </a:lnTo>
                  <a:lnTo>
                    <a:pt x="860" y="432"/>
                  </a:lnTo>
                  <a:lnTo>
                    <a:pt x="861" y="432"/>
                  </a:lnTo>
                  <a:lnTo>
                    <a:pt x="862" y="437"/>
                  </a:lnTo>
                  <a:lnTo>
                    <a:pt x="863" y="437"/>
                  </a:lnTo>
                  <a:lnTo>
                    <a:pt x="864" y="437"/>
                  </a:lnTo>
                  <a:lnTo>
                    <a:pt x="865" y="437"/>
                  </a:lnTo>
                  <a:lnTo>
                    <a:pt x="866" y="437"/>
                  </a:lnTo>
                  <a:lnTo>
                    <a:pt x="867" y="437"/>
                  </a:lnTo>
                  <a:lnTo>
                    <a:pt x="868" y="437"/>
                  </a:lnTo>
                  <a:lnTo>
                    <a:pt x="869" y="437"/>
                  </a:lnTo>
                  <a:lnTo>
                    <a:pt x="870" y="437"/>
                  </a:lnTo>
                  <a:lnTo>
                    <a:pt x="871" y="437"/>
                  </a:lnTo>
                  <a:lnTo>
                    <a:pt x="871" y="442"/>
                  </a:lnTo>
                  <a:lnTo>
                    <a:pt x="872" y="442"/>
                  </a:lnTo>
                  <a:lnTo>
                    <a:pt x="873" y="442"/>
                  </a:lnTo>
                  <a:lnTo>
                    <a:pt x="874" y="442"/>
                  </a:lnTo>
                  <a:lnTo>
                    <a:pt x="875" y="442"/>
                  </a:lnTo>
                  <a:lnTo>
                    <a:pt x="876" y="442"/>
                  </a:lnTo>
                  <a:lnTo>
                    <a:pt x="877" y="442"/>
                  </a:lnTo>
                  <a:lnTo>
                    <a:pt x="878" y="442"/>
                  </a:lnTo>
                  <a:lnTo>
                    <a:pt x="879" y="442"/>
                  </a:lnTo>
                  <a:lnTo>
                    <a:pt x="880" y="442"/>
                  </a:lnTo>
                  <a:lnTo>
                    <a:pt x="881" y="442"/>
                  </a:lnTo>
                  <a:lnTo>
                    <a:pt x="882" y="442"/>
                  </a:lnTo>
                  <a:lnTo>
                    <a:pt x="883" y="442"/>
                  </a:lnTo>
                  <a:lnTo>
                    <a:pt x="884" y="442"/>
                  </a:lnTo>
                  <a:lnTo>
                    <a:pt x="885" y="442"/>
                  </a:lnTo>
                  <a:lnTo>
                    <a:pt x="886" y="442"/>
                  </a:lnTo>
                  <a:lnTo>
                    <a:pt x="887" y="442"/>
                  </a:lnTo>
                  <a:lnTo>
                    <a:pt x="888" y="442"/>
                  </a:lnTo>
                  <a:lnTo>
                    <a:pt x="889" y="442"/>
                  </a:lnTo>
                  <a:lnTo>
                    <a:pt x="890" y="442"/>
                  </a:lnTo>
                  <a:lnTo>
                    <a:pt x="891" y="442"/>
                  </a:lnTo>
                  <a:lnTo>
                    <a:pt x="892" y="442"/>
                  </a:lnTo>
                  <a:lnTo>
                    <a:pt x="893" y="442"/>
                  </a:lnTo>
                  <a:lnTo>
                    <a:pt x="894" y="442"/>
                  </a:lnTo>
                  <a:lnTo>
                    <a:pt x="895" y="442"/>
                  </a:lnTo>
                  <a:lnTo>
                    <a:pt x="896" y="442"/>
                  </a:lnTo>
                  <a:lnTo>
                    <a:pt x="897" y="442"/>
                  </a:lnTo>
                  <a:lnTo>
                    <a:pt x="898" y="442"/>
                  </a:lnTo>
                  <a:lnTo>
                    <a:pt x="899" y="442"/>
                  </a:lnTo>
                  <a:lnTo>
                    <a:pt x="900" y="442"/>
                  </a:lnTo>
                  <a:lnTo>
                    <a:pt x="901" y="442"/>
                  </a:lnTo>
                  <a:lnTo>
                    <a:pt x="902" y="442"/>
                  </a:lnTo>
                  <a:lnTo>
                    <a:pt x="903" y="442"/>
                  </a:lnTo>
                  <a:lnTo>
                    <a:pt x="904" y="442"/>
                  </a:lnTo>
                  <a:lnTo>
                    <a:pt x="905" y="442"/>
                  </a:lnTo>
                  <a:lnTo>
                    <a:pt x="905" y="447"/>
                  </a:lnTo>
                  <a:lnTo>
                    <a:pt x="906" y="447"/>
                  </a:lnTo>
                  <a:lnTo>
                    <a:pt x="907" y="447"/>
                  </a:lnTo>
                  <a:lnTo>
                    <a:pt x="908" y="447"/>
                  </a:lnTo>
                  <a:lnTo>
                    <a:pt x="909" y="447"/>
                  </a:lnTo>
                  <a:lnTo>
                    <a:pt x="910" y="447"/>
                  </a:lnTo>
                  <a:lnTo>
                    <a:pt x="911" y="447"/>
                  </a:lnTo>
                  <a:lnTo>
                    <a:pt x="912" y="447"/>
                  </a:lnTo>
                  <a:lnTo>
                    <a:pt x="913" y="447"/>
                  </a:lnTo>
                  <a:lnTo>
                    <a:pt x="914" y="447"/>
                  </a:lnTo>
                  <a:lnTo>
                    <a:pt x="915" y="447"/>
                  </a:lnTo>
                  <a:lnTo>
                    <a:pt x="916" y="447"/>
                  </a:lnTo>
                  <a:lnTo>
                    <a:pt x="917" y="452"/>
                  </a:lnTo>
                  <a:lnTo>
                    <a:pt x="918" y="452"/>
                  </a:lnTo>
                  <a:lnTo>
                    <a:pt x="919" y="452"/>
                  </a:lnTo>
                  <a:lnTo>
                    <a:pt x="920" y="452"/>
                  </a:lnTo>
                  <a:lnTo>
                    <a:pt x="921" y="452"/>
                  </a:lnTo>
                  <a:lnTo>
                    <a:pt x="922" y="452"/>
                  </a:lnTo>
                  <a:lnTo>
                    <a:pt x="923" y="452"/>
                  </a:lnTo>
                  <a:lnTo>
                    <a:pt x="924" y="452"/>
                  </a:lnTo>
                  <a:lnTo>
                    <a:pt x="925" y="452"/>
                  </a:lnTo>
                  <a:lnTo>
                    <a:pt x="926" y="452"/>
                  </a:lnTo>
                  <a:lnTo>
                    <a:pt x="927" y="452"/>
                  </a:lnTo>
                  <a:lnTo>
                    <a:pt x="927" y="457"/>
                  </a:lnTo>
                  <a:lnTo>
                    <a:pt x="928" y="457"/>
                  </a:lnTo>
                  <a:lnTo>
                    <a:pt x="929" y="457"/>
                  </a:lnTo>
                  <a:lnTo>
                    <a:pt x="930" y="457"/>
                  </a:lnTo>
                  <a:lnTo>
                    <a:pt x="931" y="457"/>
                  </a:lnTo>
                  <a:lnTo>
                    <a:pt x="932" y="457"/>
                  </a:lnTo>
                  <a:lnTo>
                    <a:pt x="933" y="457"/>
                  </a:lnTo>
                  <a:lnTo>
                    <a:pt x="934" y="457"/>
                  </a:lnTo>
                  <a:lnTo>
                    <a:pt x="935" y="457"/>
                  </a:lnTo>
                  <a:lnTo>
                    <a:pt x="936" y="457"/>
                  </a:lnTo>
                  <a:lnTo>
                    <a:pt x="937" y="457"/>
                  </a:lnTo>
                  <a:lnTo>
                    <a:pt x="937" y="452"/>
                  </a:lnTo>
                  <a:lnTo>
                    <a:pt x="938" y="452"/>
                  </a:lnTo>
                  <a:lnTo>
                    <a:pt x="939" y="452"/>
                  </a:lnTo>
                  <a:lnTo>
                    <a:pt x="940" y="452"/>
                  </a:lnTo>
                  <a:lnTo>
                    <a:pt x="941" y="452"/>
                  </a:lnTo>
                  <a:lnTo>
                    <a:pt x="942" y="452"/>
                  </a:lnTo>
                  <a:lnTo>
                    <a:pt x="943" y="452"/>
                  </a:lnTo>
                  <a:lnTo>
                    <a:pt x="944" y="452"/>
                  </a:lnTo>
                  <a:lnTo>
                    <a:pt x="945" y="452"/>
                  </a:lnTo>
                  <a:lnTo>
                    <a:pt x="946" y="452"/>
                  </a:lnTo>
                  <a:lnTo>
                    <a:pt x="946" y="447"/>
                  </a:lnTo>
                  <a:lnTo>
                    <a:pt x="947" y="447"/>
                  </a:lnTo>
                  <a:lnTo>
                    <a:pt x="948" y="442"/>
                  </a:lnTo>
                  <a:lnTo>
                    <a:pt x="949" y="442"/>
                  </a:lnTo>
                  <a:lnTo>
                    <a:pt x="950" y="442"/>
                  </a:lnTo>
                  <a:lnTo>
                    <a:pt x="951" y="442"/>
                  </a:lnTo>
                  <a:lnTo>
                    <a:pt x="952" y="442"/>
                  </a:lnTo>
                  <a:lnTo>
                    <a:pt x="953" y="442"/>
                  </a:lnTo>
                  <a:lnTo>
                    <a:pt x="954" y="442"/>
                  </a:lnTo>
                  <a:lnTo>
                    <a:pt x="954" y="437"/>
                  </a:lnTo>
                  <a:lnTo>
                    <a:pt x="955" y="437"/>
                  </a:lnTo>
                  <a:lnTo>
                    <a:pt x="956" y="437"/>
                  </a:lnTo>
                  <a:lnTo>
                    <a:pt x="956" y="432"/>
                  </a:lnTo>
                  <a:lnTo>
                    <a:pt x="957" y="432"/>
                  </a:lnTo>
                  <a:lnTo>
                    <a:pt x="958" y="427"/>
                  </a:lnTo>
                  <a:lnTo>
                    <a:pt x="958" y="422"/>
                  </a:lnTo>
                  <a:lnTo>
                    <a:pt x="959" y="422"/>
                  </a:lnTo>
                  <a:lnTo>
                    <a:pt x="959" y="417"/>
                  </a:lnTo>
                  <a:lnTo>
                    <a:pt x="960" y="412"/>
                  </a:lnTo>
                  <a:lnTo>
                    <a:pt x="960" y="407"/>
                  </a:lnTo>
                  <a:lnTo>
                    <a:pt x="961" y="402"/>
                  </a:lnTo>
                  <a:lnTo>
                    <a:pt x="961" y="397"/>
                  </a:lnTo>
                  <a:lnTo>
                    <a:pt x="962" y="392"/>
                  </a:lnTo>
                  <a:lnTo>
                    <a:pt x="962" y="387"/>
                  </a:lnTo>
                  <a:lnTo>
                    <a:pt x="963" y="382"/>
                  </a:lnTo>
                  <a:lnTo>
                    <a:pt x="963" y="377"/>
                  </a:lnTo>
                  <a:lnTo>
                    <a:pt x="964" y="377"/>
                  </a:lnTo>
                  <a:lnTo>
                    <a:pt x="964" y="372"/>
                  </a:lnTo>
                  <a:lnTo>
                    <a:pt x="965" y="372"/>
                  </a:lnTo>
                  <a:lnTo>
                    <a:pt x="966" y="377"/>
                  </a:lnTo>
                  <a:lnTo>
                    <a:pt x="967" y="382"/>
                  </a:lnTo>
                  <a:lnTo>
                    <a:pt x="967" y="387"/>
                  </a:lnTo>
                  <a:lnTo>
                    <a:pt x="968" y="392"/>
                  </a:lnTo>
                  <a:lnTo>
                    <a:pt x="968" y="397"/>
                  </a:lnTo>
                  <a:lnTo>
                    <a:pt x="969" y="402"/>
                  </a:lnTo>
                  <a:lnTo>
                    <a:pt x="969" y="407"/>
                  </a:lnTo>
                  <a:lnTo>
                    <a:pt x="970" y="412"/>
                  </a:lnTo>
                  <a:lnTo>
                    <a:pt x="970" y="417"/>
                  </a:lnTo>
                  <a:lnTo>
                    <a:pt x="971" y="422"/>
                  </a:lnTo>
                  <a:lnTo>
                    <a:pt x="972" y="427"/>
                  </a:lnTo>
                  <a:lnTo>
                    <a:pt x="973" y="432"/>
                  </a:lnTo>
                  <a:lnTo>
                    <a:pt x="974" y="437"/>
                  </a:lnTo>
                  <a:lnTo>
                    <a:pt x="975" y="437"/>
                  </a:lnTo>
                  <a:lnTo>
                    <a:pt x="976" y="442"/>
                  </a:lnTo>
                  <a:lnTo>
                    <a:pt x="977" y="442"/>
                  </a:lnTo>
                  <a:lnTo>
                    <a:pt x="978" y="442"/>
                  </a:lnTo>
                  <a:lnTo>
                    <a:pt x="979" y="442"/>
                  </a:lnTo>
                  <a:lnTo>
                    <a:pt x="980" y="442"/>
                  </a:lnTo>
                  <a:lnTo>
                    <a:pt x="981" y="437"/>
                  </a:lnTo>
                  <a:lnTo>
                    <a:pt x="982" y="437"/>
                  </a:lnTo>
                  <a:lnTo>
                    <a:pt x="982" y="442"/>
                  </a:lnTo>
                  <a:lnTo>
                    <a:pt x="983" y="442"/>
                  </a:lnTo>
                  <a:lnTo>
                    <a:pt x="984" y="442"/>
                  </a:lnTo>
                  <a:lnTo>
                    <a:pt x="985" y="442"/>
                  </a:lnTo>
                  <a:lnTo>
                    <a:pt x="986" y="437"/>
                  </a:lnTo>
                  <a:lnTo>
                    <a:pt x="987" y="437"/>
                  </a:lnTo>
                  <a:lnTo>
                    <a:pt x="988" y="432"/>
                  </a:lnTo>
                  <a:lnTo>
                    <a:pt x="989" y="427"/>
                  </a:lnTo>
                  <a:lnTo>
                    <a:pt x="989" y="417"/>
                  </a:lnTo>
                  <a:lnTo>
                    <a:pt x="990" y="407"/>
                  </a:lnTo>
                  <a:lnTo>
                    <a:pt x="990" y="387"/>
                  </a:lnTo>
                  <a:lnTo>
                    <a:pt x="991" y="358"/>
                  </a:lnTo>
                  <a:lnTo>
                    <a:pt x="991" y="318"/>
                  </a:lnTo>
                  <a:lnTo>
                    <a:pt x="992" y="273"/>
                  </a:lnTo>
                  <a:lnTo>
                    <a:pt x="992" y="223"/>
                  </a:lnTo>
                  <a:lnTo>
                    <a:pt x="993" y="179"/>
                  </a:lnTo>
                  <a:lnTo>
                    <a:pt x="993" y="169"/>
                  </a:lnTo>
                  <a:lnTo>
                    <a:pt x="994" y="189"/>
                  </a:lnTo>
                  <a:lnTo>
                    <a:pt x="994" y="238"/>
                  </a:lnTo>
                  <a:lnTo>
                    <a:pt x="995" y="293"/>
                  </a:lnTo>
                  <a:lnTo>
                    <a:pt x="995" y="338"/>
                  </a:lnTo>
                  <a:lnTo>
                    <a:pt x="996" y="372"/>
                  </a:lnTo>
                  <a:lnTo>
                    <a:pt x="996" y="397"/>
                  </a:lnTo>
                  <a:lnTo>
                    <a:pt x="997" y="412"/>
                  </a:lnTo>
                  <a:lnTo>
                    <a:pt x="997" y="427"/>
                  </a:lnTo>
                  <a:lnTo>
                    <a:pt x="998" y="432"/>
                  </a:lnTo>
                  <a:lnTo>
                    <a:pt x="998" y="437"/>
                  </a:lnTo>
                  <a:lnTo>
                    <a:pt x="999" y="437"/>
                  </a:lnTo>
                  <a:lnTo>
                    <a:pt x="999" y="442"/>
                  </a:lnTo>
                  <a:lnTo>
                    <a:pt x="1000" y="442"/>
                  </a:lnTo>
                  <a:lnTo>
                    <a:pt x="1001" y="442"/>
                  </a:lnTo>
                  <a:lnTo>
                    <a:pt x="1001" y="447"/>
                  </a:lnTo>
                  <a:lnTo>
                    <a:pt x="1002" y="447"/>
                  </a:lnTo>
                  <a:lnTo>
                    <a:pt x="1003" y="447"/>
                  </a:lnTo>
                  <a:lnTo>
                    <a:pt x="1004" y="447"/>
                  </a:lnTo>
                  <a:lnTo>
                    <a:pt x="1005" y="447"/>
                  </a:lnTo>
                  <a:lnTo>
                    <a:pt x="1006" y="447"/>
                  </a:lnTo>
                  <a:lnTo>
                    <a:pt x="1007" y="452"/>
                  </a:lnTo>
                  <a:lnTo>
                    <a:pt x="1008" y="452"/>
                  </a:lnTo>
                  <a:lnTo>
                    <a:pt x="1009" y="452"/>
                  </a:lnTo>
                  <a:lnTo>
                    <a:pt x="1010" y="452"/>
                  </a:lnTo>
                  <a:lnTo>
                    <a:pt x="1011" y="452"/>
                  </a:lnTo>
                  <a:lnTo>
                    <a:pt x="1012" y="452"/>
                  </a:lnTo>
                  <a:lnTo>
                    <a:pt x="1013" y="452"/>
                  </a:lnTo>
                  <a:lnTo>
                    <a:pt x="1014" y="452"/>
                  </a:lnTo>
                  <a:lnTo>
                    <a:pt x="1015" y="452"/>
                  </a:lnTo>
                  <a:lnTo>
                    <a:pt x="1015" y="447"/>
                  </a:lnTo>
                  <a:lnTo>
                    <a:pt x="1016" y="452"/>
                  </a:lnTo>
                  <a:lnTo>
                    <a:pt x="1017" y="452"/>
                  </a:lnTo>
                  <a:lnTo>
                    <a:pt x="1018" y="452"/>
                  </a:lnTo>
                  <a:lnTo>
                    <a:pt x="1019" y="452"/>
                  </a:lnTo>
                  <a:lnTo>
                    <a:pt x="1020" y="452"/>
                  </a:lnTo>
                  <a:lnTo>
                    <a:pt x="1021" y="452"/>
                  </a:lnTo>
                  <a:lnTo>
                    <a:pt x="1022" y="452"/>
                  </a:lnTo>
                  <a:lnTo>
                    <a:pt x="1023" y="452"/>
                  </a:lnTo>
                  <a:lnTo>
                    <a:pt x="1024" y="452"/>
                  </a:lnTo>
                  <a:lnTo>
                    <a:pt x="1025" y="452"/>
                  </a:lnTo>
                  <a:lnTo>
                    <a:pt x="1026" y="452"/>
                  </a:lnTo>
                  <a:lnTo>
                    <a:pt x="1027" y="452"/>
                  </a:lnTo>
                  <a:lnTo>
                    <a:pt x="1028" y="452"/>
                  </a:lnTo>
                  <a:lnTo>
                    <a:pt x="1029" y="452"/>
                  </a:lnTo>
                  <a:lnTo>
                    <a:pt x="1030" y="452"/>
                  </a:lnTo>
                  <a:lnTo>
                    <a:pt x="1031" y="452"/>
                  </a:lnTo>
                  <a:lnTo>
                    <a:pt x="1032" y="452"/>
                  </a:lnTo>
                  <a:lnTo>
                    <a:pt x="1033" y="452"/>
                  </a:lnTo>
                  <a:lnTo>
                    <a:pt x="1034" y="452"/>
                  </a:lnTo>
                  <a:lnTo>
                    <a:pt x="1035" y="452"/>
                  </a:lnTo>
                  <a:lnTo>
                    <a:pt x="1036" y="452"/>
                  </a:lnTo>
                  <a:lnTo>
                    <a:pt x="1037" y="452"/>
                  </a:lnTo>
                  <a:lnTo>
                    <a:pt x="1038" y="452"/>
                  </a:lnTo>
                  <a:lnTo>
                    <a:pt x="1039" y="452"/>
                  </a:lnTo>
                  <a:lnTo>
                    <a:pt x="1040" y="452"/>
                  </a:lnTo>
                  <a:lnTo>
                    <a:pt x="1041" y="452"/>
                  </a:lnTo>
                  <a:lnTo>
                    <a:pt x="1042" y="452"/>
                  </a:lnTo>
                  <a:lnTo>
                    <a:pt x="1043" y="452"/>
                  </a:lnTo>
                  <a:lnTo>
                    <a:pt x="1044" y="452"/>
                  </a:lnTo>
                  <a:lnTo>
                    <a:pt x="1045" y="452"/>
                  </a:lnTo>
                  <a:lnTo>
                    <a:pt x="1046" y="452"/>
                  </a:lnTo>
                  <a:lnTo>
                    <a:pt x="1047" y="452"/>
                  </a:lnTo>
                  <a:lnTo>
                    <a:pt x="1048" y="452"/>
                  </a:lnTo>
                  <a:lnTo>
                    <a:pt x="1049" y="452"/>
                  </a:lnTo>
                  <a:lnTo>
                    <a:pt x="1050" y="452"/>
                  </a:lnTo>
                  <a:lnTo>
                    <a:pt x="1050" y="457"/>
                  </a:lnTo>
                  <a:lnTo>
                    <a:pt x="1051" y="457"/>
                  </a:lnTo>
                  <a:lnTo>
                    <a:pt x="1052" y="457"/>
                  </a:lnTo>
                  <a:lnTo>
                    <a:pt x="1053" y="457"/>
                  </a:lnTo>
                  <a:lnTo>
                    <a:pt x="1054" y="457"/>
                  </a:lnTo>
                  <a:lnTo>
                    <a:pt x="1055" y="457"/>
                  </a:lnTo>
                  <a:lnTo>
                    <a:pt x="1056" y="457"/>
                  </a:lnTo>
                  <a:lnTo>
                    <a:pt x="1057" y="457"/>
                  </a:lnTo>
                  <a:lnTo>
                    <a:pt x="1058" y="457"/>
                  </a:lnTo>
                  <a:lnTo>
                    <a:pt x="1059" y="457"/>
                  </a:lnTo>
                  <a:lnTo>
                    <a:pt x="1060" y="457"/>
                  </a:lnTo>
                  <a:lnTo>
                    <a:pt x="1061" y="457"/>
                  </a:lnTo>
                  <a:lnTo>
                    <a:pt x="1062" y="457"/>
                  </a:lnTo>
                  <a:lnTo>
                    <a:pt x="1063" y="457"/>
                  </a:lnTo>
                  <a:lnTo>
                    <a:pt x="1064" y="457"/>
                  </a:lnTo>
                  <a:lnTo>
                    <a:pt x="1065" y="457"/>
                  </a:lnTo>
                  <a:lnTo>
                    <a:pt x="1066" y="457"/>
                  </a:lnTo>
                  <a:lnTo>
                    <a:pt x="1067" y="457"/>
                  </a:lnTo>
                  <a:lnTo>
                    <a:pt x="1068" y="457"/>
                  </a:lnTo>
                  <a:lnTo>
                    <a:pt x="1069" y="457"/>
                  </a:lnTo>
                  <a:lnTo>
                    <a:pt x="1070" y="457"/>
                  </a:lnTo>
                  <a:lnTo>
                    <a:pt x="1071" y="457"/>
                  </a:lnTo>
                  <a:lnTo>
                    <a:pt x="1072" y="457"/>
                  </a:lnTo>
                  <a:lnTo>
                    <a:pt x="1073" y="457"/>
                  </a:lnTo>
                  <a:lnTo>
                    <a:pt x="1074" y="457"/>
                  </a:lnTo>
                  <a:lnTo>
                    <a:pt x="1075" y="457"/>
                  </a:lnTo>
                  <a:lnTo>
                    <a:pt x="1076" y="457"/>
                  </a:lnTo>
                  <a:lnTo>
                    <a:pt x="1077" y="457"/>
                  </a:lnTo>
                  <a:lnTo>
                    <a:pt x="1078" y="457"/>
                  </a:lnTo>
                  <a:lnTo>
                    <a:pt x="1079" y="457"/>
                  </a:lnTo>
                  <a:lnTo>
                    <a:pt x="1080" y="457"/>
                  </a:lnTo>
                  <a:lnTo>
                    <a:pt x="1081" y="457"/>
                  </a:lnTo>
                  <a:lnTo>
                    <a:pt x="1082" y="457"/>
                  </a:lnTo>
                  <a:lnTo>
                    <a:pt x="1083" y="457"/>
                  </a:lnTo>
                  <a:lnTo>
                    <a:pt x="1084" y="457"/>
                  </a:lnTo>
                  <a:lnTo>
                    <a:pt x="1085" y="457"/>
                  </a:lnTo>
                  <a:lnTo>
                    <a:pt x="1086" y="457"/>
                  </a:lnTo>
                  <a:lnTo>
                    <a:pt x="1087" y="457"/>
                  </a:lnTo>
                  <a:lnTo>
                    <a:pt x="1087" y="462"/>
                  </a:lnTo>
                  <a:lnTo>
                    <a:pt x="1088" y="462"/>
                  </a:lnTo>
                  <a:lnTo>
                    <a:pt x="1089" y="462"/>
                  </a:lnTo>
                  <a:lnTo>
                    <a:pt x="1090" y="462"/>
                  </a:lnTo>
                  <a:lnTo>
                    <a:pt x="1091" y="462"/>
                  </a:lnTo>
                  <a:lnTo>
                    <a:pt x="1092" y="462"/>
                  </a:lnTo>
                  <a:lnTo>
                    <a:pt x="1093" y="462"/>
                  </a:lnTo>
                  <a:lnTo>
                    <a:pt x="1094" y="462"/>
                  </a:lnTo>
                  <a:lnTo>
                    <a:pt x="1095" y="462"/>
                  </a:lnTo>
                  <a:lnTo>
                    <a:pt x="1096" y="462"/>
                  </a:lnTo>
                  <a:lnTo>
                    <a:pt x="1097" y="462"/>
                  </a:lnTo>
                  <a:lnTo>
                    <a:pt x="1098" y="462"/>
                  </a:lnTo>
                  <a:lnTo>
                    <a:pt x="1099" y="462"/>
                  </a:lnTo>
                  <a:lnTo>
                    <a:pt x="1100" y="462"/>
                  </a:lnTo>
                  <a:lnTo>
                    <a:pt x="1101" y="462"/>
                  </a:lnTo>
                  <a:lnTo>
                    <a:pt x="1102" y="462"/>
                  </a:lnTo>
                  <a:lnTo>
                    <a:pt x="1103" y="462"/>
                  </a:lnTo>
                  <a:lnTo>
                    <a:pt x="1104" y="462"/>
                  </a:lnTo>
                  <a:lnTo>
                    <a:pt x="1105" y="462"/>
                  </a:lnTo>
                  <a:lnTo>
                    <a:pt x="1106" y="462"/>
                  </a:lnTo>
                  <a:lnTo>
                    <a:pt x="1107" y="462"/>
                  </a:lnTo>
                  <a:lnTo>
                    <a:pt x="1108" y="462"/>
                  </a:lnTo>
                  <a:lnTo>
                    <a:pt x="1109" y="462"/>
                  </a:lnTo>
                  <a:lnTo>
                    <a:pt x="1110" y="462"/>
                  </a:lnTo>
                  <a:lnTo>
                    <a:pt x="1111" y="462"/>
                  </a:lnTo>
                  <a:lnTo>
                    <a:pt x="1112" y="462"/>
                  </a:lnTo>
                  <a:lnTo>
                    <a:pt x="1113" y="462"/>
                  </a:lnTo>
                  <a:lnTo>
                    <a:pt x="1114" y="462"/>
                  </a:lnTo>
                  <a:lnTo>
                    <a:pt x="1115" y="462"/>
                  </a:lnTo>
                  <a:lnTo>
                    <a:pt x="1116" y="462"/>
                  </a:lnTo>
                  <a:lnTo>
                    <a:pt x="1117" y="462"/>
                  </a:lnTo>
                  <a:lnTo>
                    <a:pt x="1118" y="462"/>
                  </a:lnTo>
                  <a:lnTo>
                    <a:pt x="1119" y="462"/>
                  </a:lnTo>
                  <a:lnTo>
                    <a:pt x="1120" y="462"/>
                  </a:lnTo>
                  <a:lnTo>
                    <a:pt x="1121" y="462"/>
                  </a:lnTo>
                  <a:lnTo>
                    <a:pt x="1122" y="462"/>
                  </a:lnTo>
                  <a:lnTo>
                    <a:pt x="1123" y="462"/>
                  </a:lnTo>
                  <a:lnTo>
                    <a:pt x="1124" y="462"/>
                  </a:lnTo>
                  <a:lnTo>
                    <a:pt x="1125" y="462"/>
                  </a:lnTo>
                  <a:lnTo>
                    <a:pt x="1126" y="457"/>
                  </a:lnTo>
                  <a:lnTo>
                    <a:pt x="1126" y="462"/>
                  </a:lnTo>
                  <a:lnTo>
                    <a:pt x="1127" y="462"/>
                  </a:lnTo>
                  <a:lnTo>
                    <a:pt x="1128" y="462"/>
                  </a:lnTo>
                  <a:lnTo>
                    <a:pt x="1129" y="462"/>
                  </a:lnTo>
                  <a:lnTo>
                    <a:pt x="1130" y="462"/>
                  </a:lnTo>
                  <a:lnTo>
                    <a:pt x="1131" y="462"/>
                  </a:lnTo>
                  <a:lnTo>
                    <a:pt x="1132" y="462"/>
                  </a:lnTo>
                  <a:lnTo>
                    <a:pt x="1133" y="462"/>
                  </a:lnTo>
                  <a:lnTo>
                    <a:pt x="1134" y="462"/>
                  </a:lnTo>
                  <a:lnTo>
                    <a:pt x="1135" y="462"/>
                  </a:lnTo>
                  <a:lnTo>
                    <a:pt x="1136" y="462"/>
                  </a:lnTo>
                  <a:lnTo>
                    <a:pt x="1137" y="462"/>
                  </a:lnTo>
                  <a:lnTo>
                    <a:pt x="1138" y="462"/>
                  </a:lnTo>
                  <a:lnTo>
                    <a:pt x="1139" y="462"/>
                  </a:lnTo>
                  <a:lnTo>
                    <a:pt x="1140" y="462"/>
                  </a:lnTo>
                  <a:lnTo>
                    <a:pt x="1141" y="462"/>
                  </a:lnTo>
                  <a:lnTo>
                    <a:pt x="1142" y="462"/>
                  </a:lnTo>
                  <a:lnTo>
                    <a:pt x="1143" y="462"/>
                  </a:lnTo>
                  <a:lnTo>
                    <a:pt x="1144" y="462"/>
                  </a:lnTo>
                  <a:lnTo>
                    <a:pt x="1145" y="462"/>
                  </a:lnTo>
                  <a:lnTo>
                    <a:pt x="1146" y="462"/>
                  </a:lnTo>
                  <a:lnTo>
                    <a:pt x="1147" y="462"/>
                  </a:lnTo>
                  <a:lnTo>
                    <a:pt x="1148" y="462"/>
                  </a:lnTo>
                  <a:lnTo>
                    <a:pt x="1149" y="462"/>
                  </a:lnTo>
                  <a:lnTo>
                    <a:pt x="1150" y="462"/>
                  </a:lnTo>
                  <a:lnTo>
                    <a:pt x="1151" y="462"/>
                  </a:lnTo>
                  <a:lnTo>
                    <a:pt x="1152" y="462"/>
                  </a:lnTo>
                  <a:lnTo>
                    <a:pt x="1153" y="462"/>
                  </a:lnTo>
                  <a:lnTo>
                    <a:pt x="1154" y="462"/>
                  </a:lnTo>
                  <a:lnTo>
                    <a:pt x="1155" y="462"/>
                  </a:lnTo>
                  <a:lnTo>
                    <a:pt x="1156" y="462"/>
                  </a:lnTo>
                  <a:lnTo>
                    <a:pt x="1157" y="462"/>
                  </a:lnTo>
                  <a:lnTo>
                    <a:pt x="1158" y="462"/>
                  </a:lnTo>
                  <a:lnTo>
                    <a:pt x="1159" y="462"/>
                  </a:lnTo>
                  <a:lnTo>
                    <a:pt x="1160" y="462"/>
                  </a:lnTo>
                  <a:lnTo>
                    <a:pt x="1161" y="462"/>
                  </a:lnTo>
                  <a:lnTo>
                    <a:pt x="1162" y="462"/>
                  </a:lnTo>
                  <a:lnTo>
                    <a:pt x="1163" y="462"/>
                  </a:lnTo>
                  <a:lnTo>
                    <a:pt x="1164" y="462"/>
                  </a:lnTo>
                  <a:lnTo>
                    <a:pt x="1165" y="462"/>
                  </a:lnTo>
                  <a:lnTo>
                    <a:pt x="1166" y="462"/>
                  </a:lnTo>
                  <a:lnTo>
                    <a:pt x="1167" y="462"/>
                  </a:lnTo>
                  <a:lnTo>
                    <a:pt x="1168" y="462"/>
                  </a:lnTo>
                  <a:lnTo>
                    <a:pt x="1169" y="462"/>
                  </a:lnTo>
                  <a:lnTo>
                    <a:pt x="1170" y="462"/>
                  </a:lnTo>
                  <a:lnTo>
                    <a:pt x="1171" y="462"/>
                  </a:lnTo>
                  <a:lnTo>
                    <a:pt x="1172" y="462"/>
                  </a:lnTo>
                  <a:lnTo>
                    <a:pt x="1173" y="462"/>
                  </a:lnTo>
                  <a:lnTo>
                    <a:pt x="1174" y="462"/>
                  </a:lnTo>
                  <a:lnTo>
                    <a:pt x="1175" y="462"/>
                  </a:lnTo>
                  <a:lnTo>
                    <a:pt x="1176" y="462"/>
                  </a:lnTo>
                  <a:lnTo>
                    <a:pt x="1177" y="462"/>
                  </a:lnTo>
                  <a:lnTo>
                    <a:pt x="1178" y="462"/>
                  </a:lnTo>
                  <a:lnTo>
                    <a:pt x="1179" y="462"/>
                  </a:lnTo>
                  <a:lnTo>
                    <a:pt x="1180" y="462"/>
                  </a:lnTo>
                  <a:lnTo>
                    <a:pt x="1181" y="462"/>
                  </a:lnTo>
                  <a:lnTo>
                    <a:pt x="1182" y="46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19" name="Freeform 96"/>
            <p:cNvSpPr>
              <a:spLocks/>
            </p:cNvSpPr>
            <p:nvPr/>
          </p:nvSpPr>
          <p:spPr bwMode="auto">
            <a:xfrm>
              <a:off x="-295" y="2285"/>
              <a:ext cx="7087" cy="743"/>
            </a:xfrm>
            <a:custGeom>
              <a:avLst/>
              <a:gdLst>
                <a:gd name="T0" fmla="*/ 18 w 1182"/>
                <a:gd name="T1" fmla="*/ 92 h 124"/>
                <a:gd name="T2" fmla="*/ 37 w 1182"/>
                <a:gd name="T3" fmla="*/ 89 h 124"/>
                <a:gd name="T4" fmla="*/ 56 w 1182"/>
                <a:gd name="T5" fmla="*/ 77 h 124"/>
                <a:gd name="T6" fmla="*/ 75 w 1182"/>
                <a:gd name="T7" fmla="*/ 70 h 124"/>
                <a:gd name="T8" fmla="*/ 94 w 1182"/>
                <a:gd name="T9" fmla="*/ 69 h 124"/>
                <a:gd name="T10" fmla="*/ 113 w 1182"/>
                <a:gd name="T11" fmla="*/ 57 h 124"/>
                <a:gd name="T12" fmla="*/ 132 w 1182"/>
                <a:gd name="T13" fmla="*/ 43 h 124"/>
                <a:gd name="T14" fmla="*/ 151 w 1182"/>
                <a:gd name="T15" fmla="*/ 29 h 124"/>
                <a:gd name="T16" fmla="*/ 170 w 1182"/>
                <a:gd name="T17" fmla="*/ 20 h 124"/>
                <a:gd name="T18" fmla="*/ 189 w 1182"/>
                <a:gd name="T19" fmla="*/ 12 h 124"/>
                <a:gd name="T20" fmla="*/ 208 w 1182"/>
                <a:gd name="T21" fmla="*/ 2 h 124"/>
                <a:gd name="T22" fmla="*/ 227 w 1182"/>
                <a:gd name="T23" fmla="*/ 0 h 124"/>
                <a:gd name="T24" fmla="*/ 246 w 1182"/>
                <a:gd name="T25" fmla="*/ 4 h 124"/>
                <a:gd name="T26" fmla="*/ 265 w 1182"/>
                <a:gd name="T27" fmla="*/ 16 h 124"/>
                <a:gd name="T28" fmla="*/ 284 w 1182"/>
                <a:gd name="T29" fmla="*/ 35 h 124"/>
                <a:gd name="T30" fmla="*/ 303 w 1182"/>
                <a:gd name="T31" fmla="*/ 55 h 124"/>
                <a:gd name="T32" fmla="*/ 321 w 1182"/>
                <a:gd name="T33" fmla="*/ 79 h 124"/>
                <a:gd name="T34" fmla="*/ 340 w 1182"/>
                <a:gd name="T35" fmla="*/ 94 h 124"/>
                <a:gd name="T36" fmla="*/ 359 w 1182"/>
                <a:gd name="T37" fmla="*/ 85 h 124"/>
                <a:gd name="T38" fmla="*/ 378 w 1182"/>
                <a:gd name="T39" fmla="*/ 84 h 124"/>
                <a:gd name="T40" fmla="*/ 397 w 1182"/>
                <a:gd name="T41" fmla="*/ 88 h 124"/>
                <a:gd name="T42" fmla="*/ 416 w 1182"/>
                <a:gd name="T43" fmla="*/ 89 h 124"/>
                <a:gd name="T44" fmla="*/ 435 w 1182"/>
                <a:gd name="T45" fmla="*/ 94 h 124"/>
                <a:gd name="T46" fmla="*/ 454 w 1182"/>
                <a:gd name="T47" fmla="*/ 94 h 124"/>
                <a:gd name="T48" fmla="*/ 473 w 1182"/>
                <a:gd name="T49" fmla="*/ 90 h 124"/>
                <a:gd name="T50" fmla="*/ 492 w 1182"/>
                <a:gd name="T51" fmla="*/ 89 h 124"/>
                <a:gd name="T52" fmla="*/ 511 w 1182"/>
                <a:gd name="T53" fmla="*/ 85 h 124"/>
                <a:gd name="T54" fmla="*/ 530 w 1182"/>
                <a:gd name="T55" fmla="*/ 78 h 124"/>
                <a:gd name="T56" fmla="*/ 549 w 1182"/>
                <a:gd name="T57" fmla="*/ 75 h 124"/>
                <a:gd name="T58" fmla="*/ 568 w 1182"/>
                <a:gd name="T59" fmla="*/ 79 h 124"/>
                <a:gd name="T60" fmla="*/ 587 w 1182"/>
                <a:gd name="T61" fmla="*/ 87 h 124"/>
                <a:gd name="T62" fmla="*/ 606 w 1182"/>
                <a:gd name="T63" fmla="*/ 88 h 124"/>
                <a:gd name="T64" fmla="*/ 625 w 1182"/>
                <a:gd name="T65" fmla="*/ 86 h 124"/>
                <a:gd name="T66" fmla="*/ 644 w 1182"/>
                <a:gd name="T67" fmla="*/ 77 h 124"/>
                <a:gd name="T68" fmla="*/ 663 w 1182"/>
                <a:gd name="T69" fmla="*/ 76 h 124"/>
                <a:gd name="T70" fmla="*/ 682 w 1182"/>
                <a:gd name="T71" fmla="*/ 79 h 124"/>
                <a:gd name="T72" fmla="*/ 701 w 1182"/>
                <a:gd name="T73" fmla="*/ 89 h 124"/>
                <a:gd name="T74" fmla="*/ 720 w 1182"/>
                <a:gd name="T75" fmla="*/ 93 h 124"/>
                <a:gd name="T76" fmla="*/ 739 w 1182"/>
                <a:gd name="T77" fmla="*/ 94 h 124"/>
                <a:gd name="T78" fmla="*/ 758 w 1182"/>
                <a:gd name="T79" fmla="*/ 92 h 124"/>
                <a:gd name="T80" fmla="*/ 777 w 1182"/>
                <a:gd name="T81" fmla="*/ 94 h 124"/>
                <a:gd name="T82" fmla="*/ 796 w 1182"/>
                <a:gd name="T83" fmla="*/ 99 h 124"/>
                <a:gd name="T84" fmla="*/ 815 w 1182"/>
                <a:gd name="T85" fmla="*/ 103 h 124"/>
                <a:gd name="T86" fmla="*/ 834 w 1182"/>
                <a:gd name="T87" fmla="*/ 99 h 124"/>
                <a:gd name="T88" fmla="*/ 853 w 1182"/>
                <a:gd name="T89" fmla="*/ 99 h 124"/>
                <a:gd name="T90" fmla="*/ 872 w 1182"/>
                <a:gd name="T91" fmla="*/ 105 h 124"/>
                <a:gd name="T92" fmla="*/ 891 w 1182"/>
                <a:gd name="T93" fmla="*/ 109 h 124"/>
                <a:gd name="T94" fmla="*/ 910 w 1182"/>
                <a:gd name="T95" fmla="*/ 109 h 124"/>
                <a:gd name="T96" fmla="*/ 929 w 1182"/>
                <a:gd name="T97" fmla="*/ 111 h 124"/>
                <a:gd name="T98" fmla="*/ 948 w 1182"/>
                <a:gd name="T99" fmla="*/ 109 h 124"/>
                <a:gd name="T100" fmla="*/ 967 w 1182"/>
                <a:gd name="T101" fmla="*/ 105 h 124"/>
                <a:gd name="T102" fmla="*/ 986 w 1182"/>
                <a:gd name="T103" fmla="*/ 106 h 124"/>
                <a:gd name="T104" fmla="*/ 1005 w 1182"/>
                <a:gd name="T105" fmla="*/ 115 h 124"/>
                <a:gd name="T106" fmla="*/ 1024 w 1182"/>
                <a:gd name="T107" fmla="*/ 123 h 124"/>
                <a:gd name="T108" fmla="*/ 1043 w 1182"/>
                <a:gd name="T109" fmla="*/ 122 h 124"/>
                <a:gd name="T110" fmla="*/ 1062 w 1182"/>
                <a:gd name="T111" fmla="*/ 124 h 124"/>
                <a:gd name="T112" fmla="*/ 1081 w 1182"/>
                <a:gd name="T113" fmla="*/ 119 h 124"/>
                <a:gd name="T114" fmla="*/ 1100 w 1182"/>
                <a:gd name="T115" fmla="*/ 119 h 124"/>
                <a:gd name="T116" fmla="*/ 1119 w 1182"/>
                <a:gd name="T117" fmla="*/ 123 h 124"/>
                <a:gd name="T118" fmla="*/ 1138 w 1182"/>
                <a:gd name="T119" fmla="*/ 124 h 124"/>
                <a:gd name="T120" fmla="*/ 1157 w 1182"/>
                <a:gd name="T121" fmla="*/ 123 h 124"/>
                <a:gd name="T122" fmla="*/ 1176 w 1182"/>
                <a:gd name="T1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2" h="124">
                  <a:moveTo>
                    <a:pt x="0" y="84"/>
                  </a:moveTo>
                  <a:lnTo>
                    <a:pt x="1" y="85"/>
                  </a:lnTo>
                  <a:lnTo>
                    <a:pt x="2" y="85"/>
                  </a:lnTo>
                  <a:lnTo>
                    <a:pt x="3" y="85"/>
                  </a:lnTo>
                  <a:lnTo>
                    <a:pt x="4" y="86"/>
                  </a:lnTo>
                  <a:lnTo>
                    <a:pt x="5" y="86"/>
                  </a:lnTo>
                  <a:lnTo>
                    <a:pt x="6" y="86"/>
                  </a:lnTo>
                  <a:lnTo>
                    <a:pt x="7" y="87"/>
                  </a:lnTo>
                  <a:lnTo>
                    <a:pt x="8" y="87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11" y="89"/>
                  </a:lnTo>
                  <a:lnTo>
                    <a:pt x="12" y="89"/>
                  </a:lnTo>
                  <a:lnTo>
                    <a:pt x="13" y="90"/>
                  </a:lnTo>
                  <a:lnTo>
                    <a:pt x="14" y="90"/>
                  </a:lnTo>
                  <a:lnTo>
                    <a:pt x="15" y="91"/>
                  </a:lnTo>
                  <a:lnTo>
                    <a:pt x="16" y="91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9" y="92"/>
                  </a:lnTo>
                  <a:lnTo>
                    <a:pt x="20" y="93"/>
                  </a:lnTo>
                  <a:lnTo>
                    <a:pt x="21" y="93"/>
                  </a:lnTo>
                  <a:lnTo>
                    <a:pt x="22" y="94"/>
                  </a:lnTo>
                  <a:lnTo>
                    <a:pt x="23" y="94"/>
                  </a:lnTo>
                  <a:lnTo>
                    <a:pt x="24" y="94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29" y="94"/>
                  </a:lnTo>
                  <a:lnTo>
                    <a:pt x="30" y="94"/>
                  </a:lnTo>
                  <a:lnTo>
                    <a:pt x="31" y="93"/>
                  </a:lnTo>
                  <a:lnTo>
                    <a:pt x="32" y="93"/>
                  </a:lnTo>
                  <a:lnTo>
                    <a:pt x="33" y="92"/>
                  </a:lnTo>
                  <a:lnTo>
                    <a:pt x="34" y="91"/>
                  </a:lnTo>
                  <a:lnTo>
                    <a:pt x="35" y="91"/>
                  </a:lnTo>
                  <a:lnTo>
                    <a:pt x="36" y="90"/>
                  </a:lnTo>
                  <a:lnTo>
                    <a:pt x="37" y="89"/>
                  </a:lnTo>
                  <a:lnTo>
                    <a:pt x="38" y="89"/>
                  </a:lnTo>
                  <a:lnTo>
                    <a:pt x="39" y="88"/>
                  </a:lnTo>
                  <a:lnTo>
                    <a:pt x="40" y="87"/>
                  </a:lnTo>
                  <a:lnTo>
                    <a:pt x="41" y="87"/>
                  </a:lnTo>
                  <a:lnTo>
                    <a:pt x="42" y="86"/>
                  </a:lnTo>
                  <a:lnTo>
                    <a:pt x="43" y="85"/>
                  </a:lnTo>
                  <a:lnTo>
                    <a:pt x="44" y="85"/>
                  </a:lnTo>
                  <a:lnTo>
                    <a:pt x="45" y="84"/>
                  </a:lnTo>
                  <a:lnTo>
                    <a:pt x="46" y="83"/>
                  </a:lnTo>
                  <a:lnTo>
                    <a:pt x="47" y="82"/>
                  </a:lnTo>
                  <a:lnTo>
                    <a:pt x="48" y="82"/>
                  </a:lnTo>
                  <a:lnTo>
                    <a:pt x="49" y="81"/>
                  </a:lnTo>
                  <a:lnTo>
                    <a:pt x="50" y="80"/>
                  </a:lnTo>
                  <a:lnTo>
                    <a:pt x="51" y="80"/>
                  </a:lnTo>
                  <a:lnTo>
                    <a:pt x="52" y="79"/>
                  </a:lnTo>
                  <a:lnTo>
                    <a:pt x="53" y="78"/>
                  </a:lnTo>
                  <a:lnTo>
                    <a:pt x="54" y="78"/>
                  </a:lnTo>
                  <a:lnTo>
                    <a:pt x="55" y="77"/>
                  </a:lnTo>
                  <a:lnTo>
                    <a:pt x="56" y="77"/>
                  </a:lnTo>
                  <a:lnTo>
                    <a:pt x="57" y="76"/>
                  </a:lnTo>
                  <a:lnTo>
                    <a:pt x="58" y="75"/>
                  </a:lnTo>
                  <a:lnTo>
                    <a:pt x="59" y="75"/>
                  </a:lnTo>
                  <a:lnTo>
                    <a:pt x="60" y="74"/>
                  </a:lnTo>
                  <a:lnTo>
                    <a:pt x="61" y="74"/>
                  </a:lnTo>
                  <a:lnTo>
                    <a:pt x="62" y="73"/>
                  </a:lnTo>
                  <a:lnTo>
                    <a:pt x="63" y="73"/>
                  </a:lnTo>
                  <a:lnTo>
                    <a:pt x="64" y="73"/>
                  </a:lnTo>
                  <a:lnTo>
                    <a:pt x="65" y="72"/>
                  </a:lnTo>
                  <a:lnTo>
                    <a:pt x="66" y="72"/>
                  </a:lnTo>
                  <a:lnTo>
                    <a:pt x="67" y="72"/>
                  </a:lnTo>
                  <a:lnTo>
                    <a:pt x="68" y="71"/>
                  </a:lnTo>
                  <a:lnTo>
                    <a:pt x="69" y="71"/>
                  </a:lnTo>
                  <a:lnTo>
                    <a:pt x="70" y="71"/>
                  </a:lnTo>
                  <a:lnTo>
                    <a:pt x="71" y="71"/>
                  </a:lnTo>
                  <a:lnTo>
                    <a:pt x="72" y="71"/>
                  </a:lnTo>
                  <a:lnTo>
                    <a:pt x="73" y="70"/>
                  </a:lnTo>
                  <a:lnTo>
                    <a:pt x="74" y="70"/>
                  </a:lnTo>
                  <a:lnTo>
                    <a:pt x="75" y="70"/>
                  </a:lnTo>
                  <a:lnTo>
                    <a:pt x="76" y="70"/>
                  </a:lnTo>
                  <a:lnTo>
                    <a:pt x="77" y="70"/>
                  </a:lnTo>
                  <a:lnTo>
                    <a:pt x="78" y="70"/>
                  </a:lnTo>
                  <a:lnTo>
                    <a:pt x="79" y="70"/>
                  </a:lnTo>
                  <a:lnTo>
                    <a:pt x="80" y="70"/>
                  </a:lnTo>
                  <a:lnTo>
                    <a:pt x="81" y="69"/>
                  </a:lnTo>
                  <a:lnTo>
                    <a:pt x="82" y="69"/>
                  </a:lnTo>
                  <a:lnTo>
                    <a:pt x="83" y="69"/>
                  </a:lnTo>
                  <a:lnTo>
                    <a:pt x="84" y="69"/>
                  </a:lnTo>
                  <a:lnTo>
                    <a:pt x="85" y="69"/>
                  </a:lnTo>
                  <a:lnTo>
                    <a:pt x="86" y="69"/>
                  </a:lnTo>
                  <a:lnTo>
                    <a:pt x="87" y="69"/>
                  </a:lnTo>
                  <a:lnTo>
                    <a:pt x="88" y="69"/>
                  </a:lnTo>
                  <a:lnTo>
                    <a:pt x="89" y="69"/>
                  </a:lnTo>
                  <a:lnTo>
                    <a:pt x="90" y="69"/>
                  </a:lnTo>
                  <a:lnTo>
                    <a:pt x="91" y="69"/>
                  </a:lnTo>
                  <a:lnTo>
                    <a:pt x="92" y="69"/>
                  </a:lnTo>
                  <a:lnTo>
                    <a:pt x="93" y="69"/>
                  </a:lnTo>
                  <a:lnTo>
                    <a:pt x="94" y="69"/>
                  </a:lnTo>
                  <a:lnTo>
                    <a:pt x="95" y="69"/>
                  </a:lnTo>
                  <a:lnTo>
                    <a:pt x="96" y="69"/>
                  </a:lnTo>
                  <a:lnTo>
                    <a:pt x="97" y="68"/>
                  </a:lnTo>
                  <a:lnTo>
                    <a:pt x="98" y="68"/>
                  </a:lnTo>
                  <a:lnTo>
                    <a:pt x="99" y="67"/>
                  </a:lnTo>
                  <a:lnTo>
                    <a:pt x="100" y="66"/>
                  </a:lnTo>
                  <a:lnTo>
                    <a:pt x="101" y="65"/>
                  </a:lnTo>
                  <a:lnTo>
                    <a:pt x="102" y="64"/>
                  </a:lnTo>
                  <a:lnTo>
                    <a:pt x="103" y="63"/>
                  </a:lnTo>
                  <a:lnTo>
                    <a:pt x="104" y="63"/>
                  </a:lnTo>
                  <a:lnTo>
                    <a:pt x="105" y="62"/>
                  </a:lnTo>
                  <a:lnTo>
                    <a:pt x="106" y="61"/>
                  </a:lnTo>
                  <a:lnTo>
                    <a:pt x="107" y="61"/>
                  </a:lnTo>
                  <a:lnTo>
                    <a:pt x="108" y="60"/>
                  </a:lnTo>
                  <a:lnTo>
                    <a:pt x="109" y="59"/>
                  </a:lnTo>
                  <a:lnTo>
                    <a:pt x="110" y="59"/>
                  </a:lnTo>
                  <a:lnTo>
                    <a:pt x="111" y="58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4" y="56"/>
                  </a:lnTo>
                  <a:lnTo>
                    <a:pt x="115" y="55"/>
                  </a:lnTo>
                  <a:lnTo>
                    <a:pt x="116" y="55"/>
                  </a:lnTo>
                  <a:lnTo>
                    <a:pt x="117" y="54"/>
                  </a:lnTo>
                  <a:lnTo>
                    <a:pt x="118" y="53"/>
                  </a:lnTo>
                  <a:lnTo>
                    <a:pt x="119" y="53"/>
                  </a:lnTo>
                  <a:lnTo>
                    <a:pt x="120" y="52"/>
                  </a:lnTo>
                  <a:lnTo>
                    <a:pt x="121" y="52"/>
                  </a:lnTo>
                  <a:lnTo>
                    <a:pt x="122" y="51"/>
                  </a:lnTo>
                  <a:lnTo>
                    <a:pt x="123" y="51"/>
                  </a:lnTo>
                  <a:lnTo>
                    <a:pt x="124" y="50"/>
                  </a:lnTo>
                  <a:lnTo>
                    <a:pt x="125" y="50"/>
                  </a:lnTo>
                  <a:lnTo>
                    <a:pt x="126" y="49"/>
                  </a:lnTo>
                  <a:lnTo>
                    <a:pt x="127" y="48"/>
                  </a:lnTo>
                  <a:lnTo>
                    <a:pt x="128" y="47"/>
                  </a:lnTo>
                  <a:lnTo>
                    <a:pt x="129" y="46"/>
                  </a:lnTo>
                  <a:lnTo>
                    <a:pt x="130" y="45"/>
                  </a:lnTo>
                  <a:lnTo>
                    <a:pt x="131" y="44"/>
                  </a:lnTo>
                  <a:lnTo>
                    <a:pt x="132" y="43"/>
                  </a:lnTo>
                  <a:lnTo>
                    <a:pt x="133" y="42"/>
                  </a:lnTo>
                  <a:lnTo>
                    <a:pt x="134" y="41"/>
                  </a:lnTo>
                  <a:lnTo>
                    <a:pt x="135" y="41"/>
                  </a:lnTo>
                  <a:lnTo>
                    <a:pt x="136" y="40"/>
                  </a:lnTo>
                  <a:lnTo>
                    <a:pt x="137" y="39"/>
                  </a:lnTo>
                  <a:lnTo>
                    <a:pt x="138" y="38"/>
                  </a:lnTo>
                  <a:lnTo>
                    <a:pt x="139" y="37"/>
                  </a:lnTo>
                  <a:lnTo>
                    <a:pt x="140" y="36"/>
                  </a:lnTo>
                  <a:lnTo>
                    <a:pt x="141" y="36"/>
                  </a:lnTo>
                  <a:lnTo>
                    <a:pt x="142" y="35"/>
                  </a:lnTo>
                  <a:lnTo>
                    <a:pt x="143" y="34"/>
                  </a:lnTo>
                  <a:lnTo>
                    <a:pt x="144" y="34"/>
                  </a:lnTo>
                  <a:lnTo>
                    <a:pt x="145" y="33"/>
                  </a:lnTo>
                  <a:lnTo>
                    <a:pt x="146" y="32"/>
                  </a:lnTo>
                  <a:lnTo>
                    <a:pt x="147" y="32"/>
                  </a:lnTo>
                  <a:lnTo>
                    <a:pt x="148" y="31"/>
                  </a:lnTo>
                  <a:lnTo>
                    <a:pt x="149" y="30"/>
                  </a:lnTo>
                  <a:lnTo>
                    <a:pt x="150" y="30"/>
                  </a:lnTo>
                  <a:lnTo>
                    <a:pt x="151" y="29"/>
                  </a:lnTo>
                  <a:lnTo>
                    <a:pt x="152" y="28"/>
                  </a:lnTo>
                  <a:lnTo>
                    <a:pt x="153" y="27"/>
                  </a:lnTo>
                  <a:lnTo>
                    <a:pt x="154" y="27"/>
                  </a:lnTo>
                  <a:lnTo>
                    <a:pt x="155" y="26"/>
                  </a:lnTo>
                  <a:lnTo>
                    <a:pt x="156" y="26"/>
                  </a:lnTo>
                  <a:lnTo>
                    <a:pt x="157" y="25"/>
                  </a:lnTo>
                  <a:lnTo>
                    <a:pt x="158" y="25"/>
                  </a:lnTo>
                  <a:lnTo>
                    <a:pt x="159" y="24"/>
                  </a:lnTo>
                  <a:lnTo>
                    <a:pt x="160" y="24"/>
                  </a:lnTo>
                  <a:lnTo>
                    <a:pt x="161" y="23"/>
                  </a:lnTo>
                  <a:lnTo>
                    <a:pt x="162" y="23"/>
                  </a:lnTo>
                  <a:lnTo>
                    <a:pt x="163" y="22"/>
                  </a:lnTo>
                  <a:lnTo>
                    <a:pt x="164" y="22"/>
                  </a:lnTo>
                  <a:lnTo>
                    <a:pt x="165" y="21"/>
                  </a:lnTo>
                  <a:lnTo>
                    <a:pt x="166" y="21"/>
                  </a:lnTo>
                  <a:lnTo>
                    <a:pt x="167" y="21"/>
                  </a:lnTo>
                  <a:lnTo>
                    <a:pt x="168" y="20"/>
                  </a:lnTo>
                  <a:lnTo>
                    <a:pt x="169" y="20"/>
                  </a:lnTo>
                  <a:lnTo>
                    <a:pt x="170" y="20"/>
                  </a:lnTo>
                  <a:lnTo>
                    <a:pt x="171" y="19"/>
                  </a:lnTo>
                  <a:lnTo>
                    <a:pt x="172" y="19"/>
                  </a:lnTo>
                  <a:lnTo>
                    <a:pt x="173" y="19"/>
                  </a:lnTo>
                  <a:lnTo>
                    <a:pt x="174" y="18"/>
                  </a:lnTo>
                  <a:lnTo>
                    <a:pt x="175" y="18"/>
                  </a:lnTo>
                  <a:lnTo>
                    <a:pt x="176" y="18"/>
                  </a:lnTo>
                  <a:lnTo>
                    <a:pt x="177" y="17"/>
                  </a:lnTo>
                  <a:lnTo>
                    <a:pt x="178" y="17"/>
                  </a:lnTo>
                  <a:lnTo>
                    <a:pt x="179" y="17"/>
                  </a:lnTo>
                  <a:lnTo>
                    <a:pt x="180" y="16"/>
                  </a:lnTo>
                  <a:lnTo>
                    <a:pt x="181" y="16"/>
                  </a:lnTo>
                  <a:lnTo>
                    <a:pt x="182" y="16"/>
                  </a:lnTo>
                  <a:lnTo>
                    <a:pt x="183" y="15"/>
                  </a:lnTo>
                  <a:lnTo>
                    <a:pt x="184" y="15"/>
                  </a:lnTo>
                  <a:lnTo>
                    <a:pt x="185" y="14"/>
                  </a:lnTo>
                  <a:lnTo>
                    <a:pt x="186" y="14"/>
                  </a:lnTo>
                  <a:lnTo>
                    <a:pt x="187" y="13"/>
                  </a:lnTo>
                  <a:lnTo>
                    <a:pt x="188" y="12"/>
                  </a:lnTo>
                  <a:lnTo>
                    <a:pt x="189" y="12"/>
                  </a:lnTo>
                  <a:lnTo>
                    <a:pt x="190" y="11"/>
                  </a:lnTo>
                  <a:lnTo>
                    <a:pt x="191" y="10"/>
                  </a:lnTo>
                  <a:lnTo>
                    <a:pt x="192" y="9"/>
                  </a:lnTo>
                  <a:lnTo>
                    <a:pt x="193" y="9"/>
                  </a:lnTo>
                  <a:lnTo>
                    <a:pt x="194" y="8"/>
                  </a:lnTo>
                  <a:lnTo>
                    <a:pt x="195" y="8"/>
                  </a:lnTo>
                  <a:lnTo>
                    <a:pt x="196" y="7"/>
                  </a:lnTo>
                  <a:lnTo>
                    <a:pt x="197" y="7"/>
                  </a:lnTo>
                  <a:lnTo>
                    <a:pt x="198" y="6"/>
                  </a:lnTo>
                  <a:lnTo>
                    <a:pt x="199" y="6"/>
                  </a:lnTo>
                  <a:lnTo>
                    <a:pt x="200" y="5"/>
                  </a:lnTo>
                  <a:lnTo>
                    <a:pt x="201" y="5"/>
                  </a:lnTo>
                  <a:lnTo>
                    <a:pt x="202" y="4"/>
                  </a:lnTo>
                  <a:lnTo>
                    <a:pt x="203" y="4"/>
                  </a:lnTo>
                  <a:lnTo>
                    <a:pt x="204" y="4"/>
                  </a:lnTo>
                  <a:lnTo>
                    <a:pt x="205" y="3"/>
                  </a:lnTo>
                  <a:lnTo>
                    <a:pt x="206" y="3"/>
                  </a:lnTo>
                  <a:lnTo>
                    <a:pt x="207" y="2"/>
                  </a:lnTo>
                  <a:lnTo>
                    <a:pt x="208" y="2"/>
                  </a:lnTo>
                  <a:lnTo>
                    <a:pt x="209" y="2"/>
                  </a:lnTo>
                  <a:lnTo>
                    <a:pt x="210" y="2"/>
                  </a:lnTo>
                  <a:lnTo>
                    <a:pt x="211" y="2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8" y="1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2" y="0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5" y="1"/>
                  </a:lnTo>
                  <a:lnTo>
                    <a:pt x="236" y="1"/>
                  </a:lnTo>
                  <a:lnTo>
                    <a:pt x="237" y="1"/>
                  </a:lnTo>
                  <a:lnTo>
                    <a:pt x="238" y="1"/>
                  </a:lnTo>
                  <a:lnTo>
                    <a:pt x="239" y="1"/>
                  </a:lnTo>
                  <a:lnTo>
                    <a:pt x="240" y="2"/>
                  </a:lnTo>
                  <a:lnTo>
                    <a:pt x="241" y="2"/>
                  </a:lnTo>
                  <a:lnTo>
                    <a:pt x="242" y="2"/>
                  </a:lnTo>
                  <a:lnTo>
                    <a:pt x="243" y="3"/>
                  </a:lnTo>
                  <a:lnTo>
                    <a:pt x="244" y="3"/>
                  </a:lnTo>
                  <a:lnTo>
                    <a:pt x="245" y="4"/>
                  </a:lnTo>
                  <a:lnTo>
                    <a:pt x="246" y="4"/>
                  </a:lnTo>
                  <a:lnTo>
                    <a:pt x="247" y="4"/>
                  </a:lnTo>
                  <a:lnTo>
                    <a:pt x="248" y="5"/>
                  </a:lnTo>
                  <a:lnTo>
                    <a:pt x="249" y="5"/>
                  </a:lnTo>
                  <a:lnTo>
                    <a:pt x="250" y="6"/>
                  </a:lnTo>
                  <a:lnTo>
                    <a:pt x="251" y="6"/>
                  </a:lnTo>
                  <a:lnTo>
                    <a:pt x="252" y="7"/>
                  </a:lnTo>
                  <a:lnTo>
                    <a:pt x="253" y="7"/>
                  </a:lnTo>
                  <a:lnTo>
                    <a:pt x="254" y="8"/>
                  </a:lnTo>
                  <a:lnTo>
                    <a:pt x="255" y="9"/>
                  </a:lnTo>
                  <a:lnTo>
                    <a:pt x="256" y="9"/>
                  </a:lnTo>
                  <a:lnTo>
                    <a:pt x="257" y="10"/>
                  </a:lnTo>
                  <a:lnTo>
                    <a:pt x="258" y="10"/>
                  </a:lnTo>
                  <a:lnTo>
                    <a:pt x="259" y="11"/>
                  </a:lnTo>
                  <a:lnTo>
                    <a:pt x="260" y="12"/>
                  </a:lnTo>
                  <a:lnTo>
                    <a:pt x="261" y="13"/>
                  </a:lnTo>
                  <a:lnTo>
                    <a:pt x="262" y="13"/>
                  </a:lnTo>
                  <a:lnTo>
                    <a:pt x="263" y="14"/>
                  </a:lnTo>
                  <a:lnTo>
                    <a:pt x="264" y="15"/>
                  </a:lnTo>
                  <a:lnTo>
                    <a:pt x="265" y="16"/>
                  </a:lnTo>
                  <a:lnTo>
                    <a:pt x="266" y="16"/>
                  </a:lnTo>
                  <a:lnTo>
                    <a:pt x="267" y="17"/>
                  </a:lnTo>
                  <a:lnTo>
                    <a:pt x="268" y="18"/>
                  </a:lnTo>
                  <a:lnTo>
                    <a:pt x="269" y="19"/>
                  </a:lnTo>
                  <a:lnTo>
                    <a:pt x="270" y="20"/>
                  </a:lnTo>
                  <a:lnTo>
                    <a:pt x="271" y="21"/>
                  </a:lnTo>
                  <a:lnTo>
                    <a:pt x="272" y="22"/>
                  </a:lnTo>
                  <a:lnTo>
                    <a:pt x="273" y="22"/>
                  </a:lnTo>
                  <a:lnTo>
                    <a:pt x="274" y="23"/>
                  </a:lnTo>
                  <a:lnTo>
                    <a:pt x="275" y="25"/>
                  </a:lnTo>
                  <a:lnTo>
                    <a:pt x="276" y="26"/>
                  </a:lnTo>
                  <a:lnTo>
                    <a:pt x="277" y="27"/>
                  </a:lnTo>
                  <a:lnTo>
                    <a:pt x="278" y="28"/>
                  </a:lnTo>
                  <a:lnTo>
                    <a:pt x="279" y="29"/>
                  </a:lnTo>
                  <a:lnTo>
                    <a:pt x="280" y="30"/>
                  </a:lnTo>
                  <a:lnTo>
                    <a:pt x="281" y="31"/>
                  </a:lnTo>
                  <a:lnTo>
                    <a:pt x="282" y="32"/>
                  </a:lnTo>
                  <a:lnTo>
                    <a:pt x="283" y="34"/>
                  </a:lnTo>
                  <a:lnTo>
                    <a:pt x="284" y="35"/>
                  </a:lnTo>
                  <a:lnTo>
                    <a:pt x="285" y="36"/>
                  </a:lnTo>
                  <a:lnTo>
                    <a:pt x="286" y="37"/>
                  </a:lnTo>
                  <a:lnTo>
                    <a:pt x="287" y="38"/>
                  </a:lnTo>
                  <a:lnTo>
                    <a:pt x="288" y="39"/>
                  </a:lnTo>
                  <a:lnTo>
                    <a:pt x="289" y="40"/>
                  </a:lnTo>
                  <a:lnTo>
                    <a:pt x="290" y="41"/>
                  </a:lnTo>
                  <a:lnTo>
                    <a:pt x="291" y="42"/>
                  </a:lnTo>
                  <a:lnTo>
                    <a:pt x="292" y="43"/>
                  </a:lnTo>
                  <a:lnTo>
                    <a:pt x="293" y="44"/>
                  </a:lnTo>
                  <a:lnTo>
                    <a:pt x="294" y="45"/>
                  </a:lnTo>
                  <a:lnTo>
                    <a:pt x="295" y="46"/>
                  </a:lnTo>
                  <a:lnTo>
                    <a:pt x="296" y="47"/>
                  </a:lnTo>
                  <a:lnTo>
                    <a:pt x="297" y="48"/>
                  </a:lnTo>
                  <a:lnTo>
                    <a:pt x="298" y="49"/>
                  </a:lnTo>
                  <a:lnTo>
                    <a:pt x="299" y="50"/>
                  </a:lnTo>
                  <a:lnTo>
                    <a:pt x="300" y="51"/>
                  </a:lnTo>
                  <a:lnTo>
                    <a:pt x="301" y="53"/>
                  </a:lnTo>
                  <a:lnTo>
                    <a:pt x="302" y="54"/>
                  </a:lnTo>
                  <a:lnTo>
                    <a:pt x="303" y="55"/>
                  </a:lnTo>
                  <a:lnTo>
                    <a:pt x="304" y="56"/>
                  </a:lnTo>
                  <a:lnTo>
                    <a:pt x="305" y="57"/>
                  </a:lnTo>
                  <a:lnTo>
                    <a:pt x="305" y="59"/>
                  </a:lnTo>
                  <a:lnTo>
                    <a:pt x="306" y="59"/>
                  </a:lnTo>
                  <a:lnTo>
                    <a:pt x="307" y="60"/>
                  </a:lnTo>
                  <a:lnTo>
                    <a:pt x="308" y="62"/>
                  </a:lnTo>
                  <a:lnTo>
                    <a:pt x="309" y="63"/>
                  </a:lnTo>
                  <a:lnTo>
                    <a:pt x="310" y="64"/>
                  </a:lnTo>
                  <a:lnTo>
                    <a:pt x="311" y="65"/>
                  </a:lnTo>
                  <a:lnTo>
                    <a:pt x="312" y="67"/>
                  </a:lnTo>
                  <a:lnTo>
                    <a:pt x="313" y="68"/>
                  </a:lnTo>
                  <a:lnTo>
                    <a:pt x="314" y="69"/>
                  </a:lnTo>
                  <a:lnTo>
                    <a:pt x="315" y="71"/>
                  </a:lnTo>
                  <a:lnTo>
                    <a:pt x="316" y="72"/>
                  </a:lnTo>
                  <a:lnTo>
                    <a:pt x="317" y="73"/>
                  </a:lnTo>
                  <a:lnTo>
                    <a:pt x="318" y="74"/>
                  </a:lnTo>
                  <a:lnTo>
                    <a:pt x="319" y="76"/>
                  </a:lnTo>
                  <a:lnTo>
                    <a:pt x="320" y="77"/>
                  </a:lnTo>
                  <a:lnTo>
                    <a:pt x="321" y="79"/>
                  </a:lnTo>
                  <a:lnTo>
                    <a:pt x="322" y="80"/>
                  </a:lnTo>
                  <a:lnTo>
                    <a:pt x="323" y="81"/>
                  </a:lnTo>
                  <a:lnTo>
                    <a:pt x="324" y="83"/>
                  </a:lnTo>
                  <a:lnTo>
                    <a:pt x="325" y="84"/>
                  </a:lnTo>
                  <a:lnTo>
                    <a:pt x="326" y="85"/>
                  </a:lnTo>
                  <a:lnTo>
                    <a:pt x="327" y="86"/>
                  </a:lnTo>
                  <a:lnTo>
                    <a:pt x="328" y="86"/>
                  </a:lnTo>
                  <a:lnTo>
                    <a:pt x="329" y="87"/>
                  </a:lnTo>
                  <a:lnTo>
                    <a:pt x="330" y="88"/>
                  </a:lnTo>
                  <a:lnTo>
                    <a:pt x="331" y="88"/>
                  </a:lnTo>
                  <a:lnTo>
                    <a:pt x="332" y="89"/>
                  </a:lnTo>
                  <a:lnTo>
                    <a:pt x="333" y="90"/>
                  </a:lnTo>
                  <a:lnTo>
                    <a:pt x="334" y="90"/>
                  </a:lnTo>
                  <a:lnTo>
                    <a:pt x="335" y="91"/>
                  </a:lnTo>
                  <a:lnTo>
                    <a:pt x="336" y="92"/>
                  </a:lnTo>
                  <a:lnTo>
                    <a:pt x="337" y="93"/>
                  </a:lnTo>
                  <a:lnTo>
                    <a:pt x="338" y="93"/>
                  </a:lnTo>
                  <a:lnTo>
                    <a:pt x="339" y="94"/>
                  </a:lnTo>
                  <a:lnTo>
                    <a:pt x="340" y="94"/>
                  </a:lnTo>
                  <a:lnTo>
                    <a:pt x="341" y="93"/>
                  </a:lnTo>
                  <a:lnTo>
                    <a:pt x="342" y="93"/>
                  </a:lnTo>
                  <a:lnTo>
                    <a:pt x="343" y="92"/>
                  </a:lnTo>
                  <a:lnTo>
                    <a:pt x="344" y="91"/>
                  </a:lnTo>
                  <a:lnTo>
                    <a:pt x="345" y="91"/>
                  </a:lnTo>
                  <a:lnTo>
                    <a:pt x="346" y="90"/>
                  </a:lnTo>
                  <a:lnTo>
                    <a:pt x="347" y="89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50" y="88"/>
                  </a:lnTo>
                  <a:lnTo>
                    <a:pt x="351" y="88"/>
                  </a:lnTo>
                  <a:lnTo>
                    <a:pt x="352" y="87"/>
                  </a:lnTo>
                  <a:lnTo>
                    <a:pt x="353" y="87"/>
                  </a:lnTo>
                  <a:lnTo>
                    <a:pt x="354" y="86"/>
                  </a:lnTo>
                  <a:lnTo>
                    <a:pt x="355" y="86"/>
                  </a:lnTo>
                  <a:lnTo>
                    <a:pt x="356" y="86"/>
                  </a:lnTo>
                  <a:lnTo>
                    <a:pt x="357" y="85"/>
                  </a:lnTo>
                  <a:lnTo>
                    <a:pt x="358" y="85"/>
                  </a:lnTo>
                  <a:lnTo>
                    <a:pt x="359" y="85"/>
                  </a:lnTo>
                  <a:lnTo>
                    <a:pt x="360" y="84"/>
                  </a:lnTo>
                  <a:lnTo>
                    <a:pt x="361" y="84"/>
                  </a:lnTo>
                  <a:lnTo>
                    <a:pt x="362" y="84"/>
                  </a:lnTo>
                  <a:lnTo>
                    <a:pt x="363" y="84"/>
                  </a:lnTo>
                  <a:lnTo>
                    <a:pt x="364" y="84"/>
                  </a:lnTo>
                  <a:lnTo>
                    <a:pt x="365" y="84"/>
                  </a:lnTo>
                  <a:lnTo>
                    <a:pt x="366" y="83"/>
                  </a:lnTo>
                  <a:lnTo>
                    <a:pt x="367" y="83"/>
                  </a:lnTo>
                  <a:lnTo>
                    <a:pt x="368" y="83"/>
                  </a:lnTo>
                  <a:lnTo>
                    <a:pt x="369" y="83"/>
                  </a:lnTo>
                  <a:lnTo>
                    <a:pt x="370" y="83"/>
                  </a:lnTo>
                  <a:lnTo>
                    <a:pt x="371" y="83"/>
                  </a:lnTo>
                  <a:lnTo>
                    <a:pt x="372" y="83"/>
                  </a:lnTo>
                  <a:lnTo>
                    <a:pt x="373" y="83"/>
                  </a:lnTo>
                  <a:lnTo>
                    <a:pt x="374" y="84"/>
                  </a:lnTo>
                  <a:lnTo>
                    <a:pt x="375" y="84"/>
                  </a:lnTo>
                  <a:lnTo>
                    <a:pt x="376" y="84"/>
                  </a:lnTo>
                  <a:lnTo>
                    <a:pt x="377" y="84"/>
                  </a:lnTo>
                  <a:lnTo>
                    <a:pt x="378" y="84"/>
                  </a:lnTo>
                  <a:lnTo>
                    <a:pt x="379" y="84"/>
                  </a:lnTo>
                  <a:lnTo>
                    <a:pt x="380" y="84"/>
                  </a:lnTo>
                  <a:lnTo>
                    <a:pt x="381" y="84"/>
                  </a:lnTo>
                  <a:lnTo>
                    <a:pt x="382" y="84"/>
                  </a:lnTo>
                  <a:lnTo>
                    <a:pt x="383" y="84"/>
                  </a:lnTo>
                  <a:lnTo>
                    <a:pt x="384" y="84"/>
                  </a:lnTo>
                  <a:lnTo>
                    <a:pt x="385" y="85"/>
                  </a:lnTo>
                  <a:lnTo>
                    <a:pt x="386" y="85"/>
                  </a:lnTo>
                  <a:lnTo>
                    <a:pt x="387" y="85"/>
                  </a:lnTo>
                  <a:lnTo>
                    <a:pt x="388" y="85"/>
                  </a:lnTo>
                  <a:lnTo>
                    <a:pt x="389" y="86"/>
                  </a:lnTo>
                  <a:lnTo>
                    <a:pt x="390" y="86"/>
                  </a:lnTo>
                  <a:lnTo>
                    <a:pt x="391" y="86"/>
                  </a:lnTo>
                  <a:lnTo>
                    <a:pt x="392" y="86"/>
                  </a:lnTo>
                  <a:lnTo>
                    <a:pt x="393" y="87"/>
                  </a:lnTo>
                  <a:lnTo>
                    <a:pt x="394" y="87"/>
                  </a:lnTo>
                  <a:lnTo>
                    <a:pt x="395" y="88"/>
                  </a:lnTo>
                  <a:lnTo>
                    <a:pt x="396" y="88"/>
                  </a:lnTo>
                  <a:lnTo>
                    <a:pt x="397" y="88"/>
                  </a:lnTo>
                  <a:lnTo>
                    <a:pt x="398" y="89"/>
                  </a:lnTo>
                  <a:lnTo>
                    <a:pt x="399" y="89"/>
                  </a:lnTo>
                  <a:lnTo>
                    <a:pt x="400" y="89"/>
                  </a:lnTo>
                  <a:lnTo>
                    <a:pt x="401" y="89"/>
                  </a:lnTo>
                  <a:lnTo>
                    <a:pt x="402" y="89"/>
                  </a:lnTo>
                  <a:lnTo>
                    <a:pt x="403" y="89"/>
                  </a:lnTo>
                  <a:lnTo>
                    <a:pt x="404" y="89"/>
                  </a:lnTo>
                  <a:lnTo>
                    <a:pt x="405" y="88"/>
                  </a:lnTo>
                  <a:lnTo>
                    <a:pt x="406" y="88"/>
                  </a:lnTo>
                  <a:lnTo>
                    <a:pt x="407" y="88"/>
                  </a:lnTo>
                  <a:lnTo>
                    <a:pt x="408" y="88"/>
                  </a:lnTo>
                  <a:lnTo>
                    <a:pt x="409" y="89"/>
                  </a:lnTo>
                  <a:lnTo>
                    <a:pt x="410" y="89"/>
                  </a:lnTo>
                  <a:lnTo>
                    <a:pt x="411" y="89"/>
                  </a:lnTo>
                  <a:lnTo>
                    <a:pt x="412" y="89"/>
                  </a:lnTo>
                  <a:lnTo>
                    <a:pt x="413" y="89"/>
                  </a:lnTo>
                  <a:lnTo>
                    <a:pt x="414" y="89"/>
                  </a:lnTo>
                  <a:lnTo>
                    <a:pt x="415" y="89"/>
                  </a:lnTo>
                  <a:lnTo>
                    <a:pt x="416" y="89"/>
                  </a:lnTo>
                  <a:lnTo>
                    <a:pt x="417" y="89"/>
                  </a:lnTo>
                  <a:lnTo>
                    <a:pt x="418" y="90"/>
                  </a:lnTo>
                  <a:lnTo>
                    <a:pt x="419" y="90"/>
                  </a:lnTo>
                  <a:lnTo>
                    <a:pt x="420" y="90"/>
                  </a:lnTo>
                  <a:lnTo>
                    <a:pt x="421" y="90"/>
                  </a:lnTo>
                  <a:lnTo>
                    <a:pt x="422" y="90"/>
                  </a:lnTo>
                  <a:lnTo>
                    <a:pt x="423" y="91"/>
                  </a:lnTo>
                  <a:lnTo>
                    <a:pt x="424" y="91"/>
                  </a:lnTo>
                  <a:lnTo>
                    <a:pt x="425" y="91"/>
                  </a:lnTo>
                  <a:lnTo>
                    <a:pt x="426" y="91"/>
                  </a:lnTo>
                  <a:lnTo>
                    <a:pt x="427" y="91"/>
                  </a:lnTo>
                  <a:lnTo>
                    <a:pt x="428" y="92"/>
                  </a:lnTo>
                  <a:lnTo>
                    <a:pt x="429" y="92"/>
                  </a:lnTo>
                  <a:lnTo>
                    <a:pt x="430" y="92"/>
                  </a:lnTo>
                  <a:lnTo>
                    <a:pt x="431" y="93"/>
                  </a:lnTo>
                  <a:lnTo>
                    <a:pt x="432" y="93"/>
                  </a:lnTo>
                  <a:lnTo>
                    <a:pt x="433" y="93"/>
                  </a:lnTo>
                  <a:lnTo>
                    <a:pt x="434" y="94"/>
                  </a:lnTo>
                  <a:lnTo>
                    <a:pt x="435" y="94"/>
                  </a:lnTo>
                  <a:lnTo>
                    <a:pt x="436" y="94"/>
                  </a:lnTo>
                  <a:lnTo>
                    <a:pt x="437" y="94"/>
                  </a:lnTo>
                  <a:lnTo>
                    <a:pt x="438" y="94"/>
                  </a:lnTo>
                  <a:lnTo>
                    <a:pt x="439" y="94"/>
                  </a:lnTo>
                  <a:lnTo>
                    <a:pt x="440" y="94"/>
                  </a:lnTo>
                  <a:lnTo>
                    <a:pt x="441" y="94"/>
                  </a:lnTo>
                  <a:lnTo>
                    <a:pt x="442" y="94"/>
                  </a:lnTo>
                  <a:lnTo>
                    <a:pt x="443" y="94"/>
                  </a:lnTo>
                  <a:lnTo>
                    <a:pt x="444" y="94"/>
                  </a:lnTo>
                  <a:lnTo>
                    <a:pt x="445" y="94"/>
                  </a:lnTo>
                  <a:lnTo>
                    <a:pt x="446" y="94"/>
                  </a:lnTo>
                  <a:lnTo>
                    <a:pt x="447" y="94"/>
                  </a:lnTo>
                  <a:lnTo>
                    <a:pt x="448" y="94"/>
                  </a:lnTo>
                  <a:lnTo>
                    <a:pt x="449" y="94"/>
                  </a:lnTo>
                  <a:lnTo>
                    <a:pt x="450" y="94"/>
                  </a:lnTo>
                  <a:lnTo>
                    <a:pt x="451" y="94"/>
                  </a:lnTo>
                  <a:lnTo>
                    <a:pt x="452" y="94"/>
                  </a:lnTo>
                  <a:lnTo>
                    <a:pt x="453" y="94"/>
                  </a:lnTo>
                  <a:lnTo>
                    <a:pt x="454" y="94"/>
                  </a:lnTo>
                  <a:lnTo>
                    <a:pt x="455" y="94"/>
                  </a:lnTo>
                  <a:lnTo>
                    <a:pt x="456" y="94"/>
                  </a:lnTo>
                  <a:lnTo>
                    <a:pt x="457" y="94"/>
                  </a:lnTo>
                  <a:lnTo>
                    <a:pt x="458" y="94"/>
                  </a:lnTo>
                  <a:lnTo>
                    <a:pt x="459" y="94"/>
                  </a:lnTo>
                  <a:lnTo>
                    <a:pt x="460" y="93"/>
                  </a:lnTo>
                  <a:lnTo>
                    <a:pt x="461" y="93"/>
                  </a:lnTo>
                  <a:lnTo>
                    <a:pt x="462" y="92"/>
                  </a:lnTo>
                  <a:lnTo>
                    <a:pt x="463" y="92"/>
                  </a:lnTo>
                  <a:lnTo>
                    <a:pt x="464" y="92"/>
                  </a:lnTo>
                  <a:lnTo>
                    <a:pt x="465" y="91"/>
                  </a:lnTo>
                  <a:lnTo>
                    <a:pt x="466" y="91"/>
                  </a:lnTo>
                  <a:lnTo>
                    <a:pt x="467" y="91"/>
                  </a:lnTo>
                  <a:lnTo>
                    <a:pt x="468" y="91"/>
                  </a:lnTo>
                  <a:lnTo>
                    <a:pt x="469" y="91"/>
                  </a:lnTo>
                  <a:lnTo>
                    <a:pt x="470" y="90"/>
                  </a:lnTo>
                  <a:lnTo>
                    <a:pt x="471" y="90"/>
                  </a:lnTo>
                  <a:lnTo>
                    <a:pt x="472" y="90"/>
                  </a:lnTo>
                  <a:lnTo>
                    <a:pt x="473" y="90"/>
                  </a:lnTo>
                  <a:lnTo>
                    <a:pt x="474" y="90"/>
                  </a:lnTo>
                  <a:lnTo>
                    <a:pt x="475" y="90"/>
                  </a:lnTo>
                  <a:lnTo>
                    <a:pt x="476" y="90"/>
                  </a:lnTo>
                  <a:lnTo>
                    <a:pt x="477" y="89"/>
                  </a:lnTo>
                  <a:lnTo>
                    <a:pt x="478" y="89"/>
                  </a:lnTo>
                  <a:lnTo>
                    <a:pt x="479" y="89"/>
                  </a:lnTo>
                  <a:lnTo>
                    <a:pt x="480" y="89"/>
                  </a:lnTo>
                  <a:lnTo>
                    <a:pt x="481" y="89"/>
                  </a:lnTo>
                  <a:lnTo>
                    <a:pt x="482" y="89"/>
                  </a:lnTo>
                  <a:lnTo>
                    <a:pt x="483" y="89"/>
                  </a:lnTo>
                  <a:lnTo>
                    <a:pt x="484" y="89"/>
                  </a:lnTo>
                  <a:lnTo>
                    <a:pt x="485" y="89"/>
                  </a:lnTo>
                  <a:lnTo>
                    <a:pt x="486" y="89"/>
                  </a:lnTo>
                  <a:lnTo>
                    <a:pt x="487" y="89"/>
                  </a:lnTo>
                  <a:lnTo>
                    <a:pt x="488" y="89"/>
                  </a:lnTo>
                  <a:lnTo>
                    <a:pt x="489" y="89"/>
                  </a:lnTo>
                  <a:lnTo>
                    <a:pt x="490" y="89"/>
                  </a:lnTo>
                  <a:lnTo>
                    <a:pt x="491" y="89"/>
                  </a:lnTo>
                  <a:lnTo>
                    <a:pt x="492" y="89"/>
                  </a:lnTo>
                  <a:lnTo>
                    <a:pt x="493" y="89"/>
                  </a:lnTo>
                  <a:lnTo>
                    <a:pt x="494" y="89"/>
                  </a:lnTo>
                  <a:lnTo>
                    <a:pt x="495" y="89"/>
                  </a:lnTo>
                  <a:lnTo>
                    <a:pt x="496" y="89"/>
                  </a:lnTo>
                  <a:lnTo>
                    <a:pt x="497" y="88"/>
                  </a:lnTo>
                  <a:lnTo>
                    <a:pt x="498" y="88"/>
                  </a:lnTo>
                  <a:lnTo>
                    <a:pt x="499" y="88"/>
                  </a:lnTo>
                  <a:lnTo>
                    <a:pt x="500" y="87"/>
                  </a:lnTo>
                  <a:lnTo>
                    <a:pt x="501" y="87"/>
                  </a:lnTo>
                  <a:lnTo>
                    <a:pt x="502" y="87"/>
                  </a:lnTo>
                  <a:lnTo>
                    <a:pt x="503" y="87"/>
                  </a:lnTo>
                  <a:lnTo>
                    <a:pt x="504" y="86"/>
                  </a:lnTo>
                  <a:lnTo>
                    <a:pt x="505" y="86"/>
                  </a:lnTo>
                  <a:lnTo>
                    <a:pt x="506" y="86"/>
                  </a:lnTo>
                  <a:lnTo>
                    <a:pt x="507" y="86"/>
                  </a:lnTo>
                  <a:lnTo>
                    <a:pt x="508" y="86"/>
                  </a:lnTo>
                  <a:lnTo>
                    <a:pt x="509" y="86"/>
                  </a:lnTo>
                  <a:lnTo>
                    <a:pt x="510" y="85"/>
                  </a:lnTo>
                  <a:lnTo>
                    <a:pt x="511" y="85"/>
                  </a:lnTo>
                  <a:lnTo>
                    <a:pt x="512" y="85"/>
                  </a:lnTo>
                  <a:lnTo>
                    <a:pt x="513" y="85"/>
                  </a:lnTo>
                  <a:lnTo>
                    <a:pt x="514" y="85"/>
                  </a:lnTo>
                  <a:lnTo>
                    <a:pt x="515" y="85"/>
                  </a:lnTo>
                  <a:lnTo>
                    <a:pt x="516" y="84"/>
                  </a:lnTo>
                  <a:lnTo>
                    <a:pt x="517" y="84"/>
                  </a:lnTo>
                  <a:lnTo>
                    <a:pt x="518" y="84"/>
                  </a:lnTo>
                  <a:lnTo>
                    <a:pt x="519" y="83"/>
                  </a:lnTo>
                  <a:lnTo>
                    <a:pt x="520" y="83"/>
                  </a:lnTo>
                  <a:lnTo>
                    <a:pt x="521" y="82"/>
                  </a:lnTo>
                  <a:lnTo>
                    <a:pt x="522" y="81"/>
                  </a:lnTo>
                  <a:lnTo>
                    <a:pt x="523" y="81"/>
                  </a:lnTo>
                  <a:lnTo>
                    <a:pt x="524" y="80"/>
                  </a:lnTo>
                  <a:lnTo>
                    <a:pt x="525" y="80"/>
                  </a:lnTo>
                  <a:lnTo>
                    <a:pt x="526" y="80"/>
                  </a:lnTo>
                  <a:lnTo>
                    <a:pt x="527" y="79"/>
                  </a:lnTo>
                  <a:lnTo>
                    <a:pt x="528" y="79"/>
                  </a:lnTo>
                  <a:lnTo>
                    <a:pt x="529" y="79"/>
                  </a:lnTo>
                  <a:lnTo>
                    <a:pt x="530" y="78"/>
                  </a:lnTo>
                  <a:lnTo>
                    <a:pt x="531" y="78"/>
                  </a:lnTo>
                  <a:lnTo>
                    <a:pt x="532" y="78"/>
                  </a:lnTo>
                  <a:lnTo>
                    <a:pt x="533" y="78"/>
                  </a:lnTo>
                  <a:lnTo>
                    <a:pt x="534" y="77"/>
                  </a:lnTo>
                  <a:lnTo>
                    <a:pt x="535" y="77"/>
                  </a:lnTo>
                  <a:lnTo>
                    <a:pt x="536" y="77"/>
                  </a:lnTo>
                  <a:lnTo>
                    <a:pt x="537" y="77"/>
                  </a:lnTo>
                  <a:lnTo>
                    <a:pt x="538" y="77"/>
                  </a:lnTo>
                  <a:lnTo>
                    <a:pt x="539" y="77"/>
                  </a:lnTo>
                  <a:lnTo>
                    <a:pt x="540" y="76"/>
                  </a:lnTo>
                  <a:lnTo>
                    <a:pt x="541" y="76"/>
                  </a:lnTo>
                  <a:lnTo>
                    <a:pt x="542" y="76"/>
                  </a:lnTo>
                  <a:lnTo>
                    <a:pt x="543" y="76"/>
                  </a:lnTo>
                  <a:lnTo>
                    <a:pt x="544" y="76"/>
                  </a:lnTo>
                  <a:lnTo>
                    <a:pt x="545" y="76"/>
                  </a:lnTo>
                  <a:lnTo>
                    <a:pt x="546" y="75"/>
                  </a:lnTo>
                  <a:lnTo>
                    <a:pt x="547" y="75"/>
                  </a:lnTo>
                  <a:lnTo>
                    <a:pt x="548" y="75"/>
                  </a:lnTo>
                  <a:lnTo>
                    <a:pt x="549" y="75"/>
                  </a:lnTo>
                  <a:lnTo>
                    <a:pt x="550" y="75"/>
                  </a:lnTo>
                  <a:lnTo>
                    <a:pt x="551" y="75"/>
                  </a:lnTo>
                  <a:lnTo>
                    <a:pt x="552" y="75"/>
                  </a:lnTo>
                  <a:lnTo>
                    <a:pt x="553" y="75"/>
                  </a:lnTo>
                  <a:lnTo>
                    <a:pt x="554" y="75"/>
                  </a:lnTo>
                  <a:lnTo>
                    <a:pt x="555" y="76"/>
                  </a:lnTo>
                  <a:lnTo>
                    <a:pt x="556" y="76"/>
                  </a:lnTo>
                  <a:lnTo>
                    <a:pt x="557" y="76"/>
                  </a:lnTo>
                  <a:lnTo>
                    <a:pt x="558" y="76"/>
                  </a:lnTo>
                  <a:lnTo>
                    <a:pt x="559" y="76"/>
                  </a:lnTo>
                  <a:lnTo>
                    <a:pt x="560" y="76"/>
                  </a:lnTo>
                  <a:lnTo>
                    <a:pt x="561" y="77"/>
                  </a:lnTo>
                  <a:lnTo>
                    <a:pt x="562" y="77"/>
                  </a:lnTo>
                  <a:lnTo>
                    <a:pt x="563" y="77"/>
                  </a:lnTo>
                  <a:lnTo>
                    <a:pt x="564" y="78"/>
                  </a:lnTo>
                  <a:lnTo>
                    <a:pt x="565" y="78"/>
                  </a:lnTo>
                  <a:lnTo>
                    <a:pt x="566" y="78"/>
                  </a:lnTo>
                  <a:lnTo>
                    <a:pt x="567" y="79"/>
                  </a:lnTo>
                  <a:lnTo>
                    <a:pt x="568" y="79"/>
                  </a:lnTo>
                  <a:lnTo>
                    <a:pt x="569" y="79"/>
                  </a:lnTo>
                  <a:lnTo>
                    <a:pt x="570" y="80"/>
                  </a:lnTo>
                  <a:lnTo>
                    <a:pt x="571" y="80"/>
                  </a:lnTo>
                  <a:lnTo>
                    <a:pt x="572" y="80"/>
                  </a:lnTo>
                  <a:lnTo>
                    <a:pt x="573" y="81"/>
                  </a:lnTo>
                  <a:lnTo>
                    <a:pt x="574" y="81"/>
                  </a:lnTo>
                  <a:lnTo>
                    <a:pt x="575" y="82"/>
                  </a:lnTo>
                  <a:lnTo>
                    <a:pt x="576" y="82"/>
                  </a:lnTo>
                  <a:lnTo>
                    <a:pt x="577" y="82"/>
                  </a:lnTo>
                  <a:lnTo>
                    <a:pt x="578" y="83"/>
                  </a:lnTo>
                  <a:lnTo>
                    <a:pt x="579" y="83"/>
                  </a:lnTo>
                  <a:lnTo>
                    <a:pt x="580" y="84"/>
                  </a:lnTo>
                  <a:lnTo>
                    <a:pt x="581" y="84"/>
                  </a:lnTo>
                  <a:lnTo>
                    <a:pt x="582" y="85"/>
                  </a:lnTo>
                  <a:lnTo>
                    <a:pt x="583" y="86"/>
                  </a:lnTo>
                  <a:lnTo>
                    <a:pt x="584" y="86"/>
                  </a:lnTo>
                  <a:lnTo>
                    <a:pt x="585" y="87"/>
                  </a:lnTo>
                  <a:lnTo>
                    <a:pt x="586" y="87"/>
                  </a:lnTo>
                  <a:lnTo>
                    <a:pt x="587" y="87"/>
                  </a:lnTo>
                  <a:lnTo>
                    <a:pt x="588" y="88"/>
                  </a:lnTo>
                  <a:lnTo>
                    <a:pt x="589" y="88"/>
                  </a:lnTo>
                  <a:lnTo>
                    <a:pt x="590" y="89"/>
                  </a:lnTo>
                  <a:lnTo>
                    <a:pt x="591" y="89"/>
                  </a:lnTo>
                  <a:lnTo>
                    <a:pt x="592" y="89"/>
                  </a:lnTo>
                  <a:lnTo>
                    <a:pt x="593" y="89"/>
                  </a:lnTo>
                  <a:lnTo>
                    <a:pt x="594" y="89"/>
                  </a:lnTo>
                  <a:lnTo>
                    <a:pt x="595" y="88"/>
                  </a:lnTo>
                  <a:lnTo>
                    <a:pt x="596" y="88"/>
                  </a:lnTo>
                  <a:lnTo>
                    <a:pt x="597" y="88"/>
                  </a:lnTo>
                  <a:lnTo>
                    <a:pt x="598" y="88"/>
                  </a:lnTo>
                  <a:lnTo>
                    <a:pt x="599" y="88"/>
                  </a:lnTo>
                  <a:lnTo>
                    <a:pt x="600" y="88"/>
                  </a:lnTo>
                  <a:lnTo>
                    <a:pt x="601" y="88"/>
                  </a:lnTo>
                  <a:lnTo>
                    <a:pt x="602" y="88"/>
                  </a:lnTo>
                  <a:lnTo>
                    <a:pt x="603" y="88"/>
                  </a:lnTo>
                  <a:lnTo>
                    <a:pt x="604" y="88"/>
                  </a:lnTo>
                  <a:lnTo>
                    <a:pt x="605" y="88"/>
                  </a:lnTo>
                  <a:lnTo>
                    <a:pt x="606" y="88"/>
                  </a:lnTo>
                  <a:lnTo>
                    <a:pt x="607" y="88"/>
                  </a:lnTo>
                  <a:lnTo>
                    <a:pt x="608" y="88"/>
                  </a:lnTo>
                  <a:lnTo>
                    <a:pt x="609" y="88"/>
                  </a:lnTo>
                  <a:lnTo>
                    <a:pt x="610" y="88"/>
                  </a:lnTo>
                  <a:lnTo>
                    <a:pt x="611" y="88"/>
                  </a:lnTo>
                  <a:lnTo>
                    <a:pt x="612" y="88"/>
                  </a:lnTo>
                  <a:lnTo>
                    <a:pt x="613" y="88"/>
                  </a:lnTo>
                  <a:lnTo>
                    <a:pt x="614" y="88"/>
                  </a:lnTo>
                  <a:lnTo>
                    <a:pt x="615" y="88"/>
                  </a:lnTo>
                  <a:lnTo>
                    <a:pt x="616" y="89"/>
                  </a:lnTo>
                  <a:lnTo>
                    <a:pt x="617" y="89"/>
                  </a:lnTo>
                  <a:lnTo>
                    <a:pt x="618" y="89"/>
                  </a:lnTo>
                  <a:lnTo>
                    <a:pt x="619" y="89"/>
                  </a:lnTo>
                  <a:lnTo>
                    <a:pt x="620" y="89"/>
                  </a:lnTo>
                  <a:lnTo>
                    <a:pt x="621" y="89"/>
                  </a:lnTo>
                  <a:lnTo>
                    <a:pt x="622" y="88"/>
                  </a:lnTo>
                  <a:lnTo>
                    <a:pt x="623" y="87"/>
                  </a:lnTo>
                  <a:lnTo>
                    <a:pt x="624" y="87"/>
                  </a:lnTo>
                  <a:lnTo>
                    <a:pt x="625" y="86"/>
                  </a:lnTo>
                  <a:lnTo>
                    <a:pt x="626" y="85"/>
                  </a:lnTo>
                  <a:lnTo>
                    <a:pt x="627" y="85"/>
                  </a:lnTo>
                  <a:lnTo>
                    <a:pt x="628" y="84"/>
                  </a:lnTo>
                  <a:lnTo>
                    <a:pt x="629" y="83"/>
                  </a:lnTo>
                  <a:lnTo>
                    <a:pt x="630" y="83"/>
                  </a:lnTo>
                  <a:lnTo>
                    <a:pt x="631" y="82"/>
                  </a:lnTo>
                  <a:lnTo>
                    <a:pt x="632" y="82"/>
                  </a:lnTo>
                  <a:lnTo>
                    <a:pt x="633" y="81"/>
                  </a:lnTo>
                  <a:lnTo>
                    <a:pt x="634" y="81"/>
                  </a:lnTo>
                  <a:lnTo>
                    <a:pt x="635" y="80"/>
                  </a:lnTo>
                  <a:lnTo>
                    <a:pt x="636" y="80"/>
                  </a:lnTo>
                  <a:lnTo>
                    <a:pt x="637" y="80"/>
                  </a:lnTo>
                  <a:lnTo>
                    <a:pt x="638" y="79"/>
                  </a:lnTo>
                  <a:lnTo>
                    <a:pt x="639" y="79"/>
                  </a:lnTo>
                  <a:lnTo>
                    <a:pt x="640" y="79"/>
                  </a:lnTo>
                  <a:lnTo>
                    <a:pt x="641" y="78"/>
                  </a:lnTo>
                  <a:lnTo>
                    <a:pt x="642" y="78"/>
                  </a:lnTo>
                  <a:lnTo>
                    <a:pt x="643" y="78"/>
                  </a:lnTo>
                  <a:lnTo>
                    <a:pt x="644" y="77"/>
                  </a:lnTo>
                  <a:lnTo>
                    <a:pt x="645" y="77"/>
                  </a:lnTo>
                  <a:lnTo>
                    <a:pt x="646" y="77"/>
                  </a:lnTo>
                  <a:lnTo>
                    <a:pt x="647" y="77"/>
                  </a:lnTo>
                  <a:lnTo>
                    <a:pt x="648" y="76"/>
                  </a:lnTo>
                  <a:lnTo>
                    <a:pt x="649" y="76"/>
                  </a:lnTo>
                  <a:lnTo>
                    <a:pt x="650" y="76"/>
                  </a:lnTo>
                  <a:lnTo>
                    <a:pt x="651" y="76"/>
                  </a:lnTo>
                  <a:lnTo>
                    <a:pt x="652" y="76"/>
                  </a:lnTo>
                  <a:lnTo>
                    <a:pt x="653" y="76"/>
                  </a:lnTo>
                  <a:lnTo>
                    <a:pt x="654" y="76"/>
                  </a:lnTo>
                  <a:lnTo>
                    <a:pt x="655" y="76"/>
                  </a:lnTo>
                  <a:lnTo>
                    <a:pt x="656" y="76"/>
                  </a:lnTo>
                  <a:lnTo>
                    <a:pt x="657" y="75"/>
                  </a:lnTo>
                  <a:lnTo>
                    <a:pt x="658" y="76"/>
                  </a:lnTo>
                  <a:lnTo>
                    <a:pt x="659" y="76"/>
                  </a:lnTo>
                  <a:lnTo>
                    <a:pt x="660" y="76"/>
                  </a:lnTo>
                  <a:lnTo>
                    <a:pt x="661" y="76"/>
                  </a:lnTo>
                  <a:lnTo>
                    <a:pt x="662" y="76"/>
                  </a:lnTo>
                  <a:lnTo>
                    <a:pt x="663" y="76"/>
                  </a:lnTo>
                  <a:lnTo>
                    <a:pt x="664" y="76"/>
                  </a:lnTo>
                  <a:lnTo>
                    <a:pt x="665" y="76"/>
                  </a:lnTo>
                  <a:lnTo>
                    <a:pt x="666" y="76"/>
                  </a:lnTo>
                  <a:lnTo>
                    <a:pt x="667" y="76"/>
                  </a:lnTo>
                  <a:lnTo>
                    <a:pt x="668" y="76"/>
                  </a:lnTo>
                  <a:lnTo>
                    <a:pt x="669" y="76"/>
                  </a:lnTo>
                  <a:lnTo>
                    <a:pt x="670" y="76"/>
                  </a:lnTo>
                  <a:lnTo>
                    <a:pt x="671" y="76"/>
                  </a:lnTo>
                  <a:lnTo>
                    <a:pt x="672" y="76"/>
                  </a:lnTo>
                  <a:lnTo>
                    <a:pt x="673" y="77"/>
                  </a:lnTo>
                  <a:lnTo>
                    <a:pt x="674" y="77"/>
                  </a:lnTo>
                  <a:lnTo>
                    <a:pt x="675" y="77"/>
                  </a:lnTo>
                  <a:lnTo>
                    <a:pt x="676" y="77"/>
                  </a:lnTo>
                  <a:lnTo>
                    <a:pt x="677" y="77"/>
                  </a:lnTo>
                  <a:lnTo>
                    <a:pt x="678" y="78"/>
                  </a:lnTo>
                  <a:lnTo>
                    <a:pt x="679" y="78"/>
                  </a:lnTo>
                  <a:lnTo>
                    <a:pt x="680" y="78"/>
                  </a:lnTo>
                  <a:lnTo>
                    <a:pt x="681" y="79"/>
                  </a:lnTo>
                  <a:lnTo>
                    <a:pt x="682" y="79"/>
                  </a:lnTo>
                  <a:lnTo>
                    <a:pt x="683" y="79"/>
                  </a:lnTo>
                  <a:lnTo>
                    <a:pt x="684" y="80"/>
                  </a:lnTo>
                  <a:lnTo>
                    <a:pt x="685" y="80"/>
                  </a:lnTo>
                  <a:lnTo>
                    <a:pt x="686" y="80"/>
                  </a:lnTo>
                  <a:lnTo>
                    <a:pt x="687" y="81"/>
                  </a:lnTo>
                  <a:lnTo>
                    <a:pt x="688" y="81"/>
                  </a:lnTo>
                  <a:lnTo>
                    <a:pt x="689" y="82"/>
                  </a:lnTo>
                  <a:lnTo>
                    <a:pt x="690" y="82"/>
                  </a:lnTo>
                  <a:lnTo>
                    <a:pt x="691" y="83"/>
                  </a:lnTo>
                  <a:lnTo>
                    <a:pt x="692" y="83"/>
                  </a:lnTo>
                  <a:lnTo>
                    <a:pt x="693" y="84"/>
                  </a:lnTo>
                  <a:lnTo>
                    <a:pt x="694" y="84"/>
                  </a:lnTo>
                  <a:lnTo>
                    <a:pt x="695" y="85"/>
                  </a:lnTo>
                  <a:lnTo>
                    <a:pt x="696" y="86"/>
                  </a:lnTo>
                  <a:lnTo>
                    <a:pt x="697" y="86"/>
                  </a:lnTo>
                  <a:lnTo>
                    <a:pt x="698" y="87"/>
                  </a:lnTo>
                  <a:lnTo>
                    <a:pt x="699" y="88"/>
                  </a:lnTo>
                  <a:lnTo>
                    <a:pt x="700" y="88"/>
                  </a:lnTo>
                  <a:lnTo>
                    <a:pt x="701" y="89"/>
                  </a:lnTo>
                  <a:lnTo>
                    <a:pt x="702" y="90"/>
                  </a:lnTo>
                  <a:lnTo>
                    <a:pt x="703" y="90"/>
                  </a:lnTo>
                  <a:lnTo>
                    <a:pt x="704" y="91"/>
                  </a:lnTo>
                  <a:lnTo>
                    <a:pt x="705" y="92"/>
                  </a:lnTo>
                  <a:lnTo>
                    <a:pt x="706" y="93"/>
                  </a:lnTo>
                  <a:lnTo>
                    <a:pt x="707" y="93"/>
                  </a:lnTo>
                  <a:lnTo>
                    <a:pt x="708" y="94"/>
                  </a:lnTo>
                  <a:lnTo>
                    <a:pt x="709" y="94"/>
                  </a:lnTo>
                  <a:lnTo>
                    <a:pt x="710" y="94"/>
                  </a:lnTo>
                  <a:lnTo>
                    <a:pt x="711" y="94"/>
                  </a:lnTo>
                  <a:lnTo>
                    <a:pt x="712" y="94"/>
                  </a:lnTo>
                  <a:lnTo>
                    <a:pt x="713" y="94"/>
                  </a:lnTo>
                  <a:lnTo>
                    <a:pt x="714" y="94"/>
                  </a:lnTo>
                  <a:lnTo>
                    <a:pt x="715" y="93"/>
                  </a:lnTo>
                  <a:lnTo>
                    <a:pt x="716" y="93"/>
                  </a:lnTo>
                  <a:lnTo>
                    <a:pt x="717" y="93"/>
                  </a:lnTo>
                  <a:lnTo>
                    <a:pt x="718" y="93"/>
                  </a:lnTo>
                  <a:lnTo>
                    <a:pt x="719" y="93"/>
                  </a:lnTo>
                  <a:lnTo>
                    <a:pt x="720" y="93"/>
                  </a:lnTo>
                  <a:lnTo>
                    <a:pt x="721" y="93"/>
                  </a:lnTo>
                  <a:lnTo>
                    <a:pt x="722" y="93"/>
                  </a:lnTo>
                  <a:lnTo>
                    <a:pt x="723" y="93"/>
                  </a:lnTo>
                  <a:lnTo>
                    <a:pt x="724" y="93"/>
                  </a:lnTo>
                  <a:lnTo>
                    <a:pt x="725" y="93"/>
                  </a:lnTo>
                  <a:lnTo>
                    <a:pt x="726" y="93"/>
                  </a:lnTo>
                  <a:lnTo>
                    <a:pt x="727" y="93"/>
                  </a:lnTo>
                  <a:lnTo>
                    <a:pt x="728" y="93"/>
                  </a:lnTo>
                  <a:lnTo>
                    <a:pt x="729" y="93"/>
                  </a:lnTo>
                  <a:lnTo>
                    <a:pt x="730" y="93"/>
                  </a:lnTo>
                  <a:lnTo>
                    <a:pt x="731" y="93"/>
                  </a:lnTo>
                  <a:lnTo>
                    <a:pt x="732" y="93"/>
                  </a:lnTo>
                  <a:lnTo>
                    <a:pt x="733" y="94"/>
                  </a:lnTo>
                  <a:lnTo>
                    <a:pt x="734" y="94"/>
                  </a:lnTo>
                  <a:lnTo>
                    <a:pt x="735" y="94"/>
                  </a:lnTo>
                  <a:lnTo>
                    <a:pt x="736" y="94"/>
                  </a:lnTo>
                  <a:lnTo>
                    <a:pt x="737" y="94"/>
                  </a:lnTo>
                  <a:lnTo>
                    <a:pt x="738" y="94"/>
                  </a:lnTo>
                  <a:lnTo>
                    <a:pt x="739" y="94"/>
                  </a:lnTo>
                  <a:lnTo>
                    <a:pt x="740" y="94"/>
                  </a:lnTo>
                  <a:lnTo>
                    <a:pt x="741" y="93"/>
                  </a:lnTo>
                  <a:lnTo>
                    <a:pt x="742" y="93"/>
                  </a:lnTo>
                  <a:lnTo>
                    <a:pt x="743" y="93"/>
                  </a:lnTo>
                  <a:lnTo>
                    <a:pt x="744" y="93"/>
                  </a:lnTo>
                  <a:lnTo>
                    <a:pt x="745" y="93"/>
                  </a:lnTo>
                  <a:lnTo>
                    <a:pt x="746" y="92"/>
                  </a:lnTo>
                  <a:lnTo>
                    <a:pt x="747" y="92"/>
                  </a:lnTo>
                  <a:lnTo>
                    <a:pt x="748" y="92"/>
                  </a:lnTo>
                  <a:lnTo>
                    <a:pt x="749" y="92"/>
                  </a:lnTo>
                  <a:lnTo>
                    <a:pt x="750" y="92"/>
                  </a:lnTo>
                  <a:lnTo>
                    <a:pt x="751" y="92"/>
                  </a:lnTo>
                  <a:lnTo>
                    <a:pt x="752" y="92"/>
                  </a:lnTo>
                  <a:lnTo>
                    <a:pt x="753" y="92"/>
                  </a:lnTo>
                  <a:lnTo>
                    <a:pt x="754" y="92"/>
                  </a:lnTo>
                  <a:lnTo>
                    <a:pt x="755" y="92"/>
                  </a:lnTo>
                  <a:lnTo>
                    <a:pt x="756" y="92"/>
                  </a:lnTo>
                  <a:lnTo>
                    <a:pt x="757" y="92"/>
                  </a:lnTo>
                  <a:lnTo>
                    <a:pt x="758" y="92"/>
                  </a:lnTo>
                  <a:lnTo>
                    <a:pt x="759" y="92"/>
                  </a:lnTo>
                  <a:lnTo>
                    <a:pt x="760" y="92"/>
                  </a:lnTo>
                  <a:lnTo>
                    <a:pt x="761" y="92"/>
                  </a:lnTo>
                  <a:lnTo>
                    <a:pt x="762" y="92"/>
                  </a:lnTo>
                  <a:lnTo>
                    <a:pt x="763" y="92"/>
                  </a:lnTo>
                  <a:lnTo>
                    <a:pt x="764" y="92"/>
                  </a:lnTo>
                  <a:lnTo>
                    <a:pt x="765" y="92"/>
                  </a:lnTo>
                  <a:lnTo>
                    <a:pt x="766" y="92"/>
                  </a:lnTo>
                  <a:lnTo>
                    <a:pt x="767" y="92"/>
                  </a:lnTo>
                  <a:lnTo>
                    <a:pt x="768" y="92"/>
                  </a:lnTo>
                  <a:lnTo>
                    <a:pt x="769" y="92"/>
                  </a:lnTo>
                  <a:lnTo>
                    <a:pt x="770" y="92"/>
                  </a:lnTo>
                  <a:lnTo>
                    <a:pt x="771" y="93"/>
                  </a:lnTo>
                  <a:lnTo>
                    <a:pt x="772" y="93"/>
                  </a:lnTo>
                  <a:lnTo>
                    <a:pt x="773" y="93"/>
                  </a:lnTo>
                  <a:lnTo>
                    <a:pt x="774" y="93"/>
                  </a:lnTo>
                  <a:lnTo>
                    <a:pt x="775" y="93"/>
                  </a:lnTo>
                  <a:lnTo>
                    <a:pt x="776" y="94"/>
                  </a:lnTo>
                  <a:lnTo>
                    <a:pt x="777" y="94"/>
                  </a:lnTo>
                  <a:lnTo>
                    <a:pt x="778" y="94"/>
                  </a:lnTo>
                  <a:lnTo>
                    <a:pt x="779" y="95"/>
                  </a:lnTo>
                  <a:lnTo>
                    <a:pt x="780" y="95"/>
                  </a:lnTo>
                  <a:lnTo>
                    <a:pt x="781" y="95"/>
                  </a:lnTo>
                  <a:lnTo>
                    <a:pt x="782" y="96"/>
                  </a:lnTo>
                  <a:lnTo>
                    <a:pt x="783" y="96"/>
                  </a:lnTo>
                  <a:lnTo>
                    <a:pt x="784" y="96"/>
                  </a:lnTo>
                  <a:lnTo>
                    <a:pt x="785" y="97"/>
                  </a:lnTo>
                  <a:lnTo>
                    <a:pt x="786" y="97"/>
                  </a:lnTo>
                  <a:lnTo>
                    <a:pt x="787" y="98"/>
                  </a:lnTo>
                  <a:lnTo>
                    <a:pt x="788" y="98"/>
                  </a:lnTo>
                  <a:lnTo>
                    <a:pt x="789" y="99"/>
                  </a:lnTo>
                  <a:lnTo>
                    <a:pt x="790" y="99"/>
                  </a:lnTo>
                  <a:lnTo>
                    <a:pt x="791" y="99"/>
                  </a:lnTo>
                  <a:lnTo>
                    <a:pt x="792" y="99"/>
                  </a:lnTo>
                  <a:lnTo>
                    <a:pt x="793" y="99"/>
                  </a:lnTo>
                  <a:lnTo>
                    <a:pt x="794" y="99"/>
                  </a:lnTo>
                  <a:lnTo>
                    <a:pt x="795" y="99"/>
                  </a:lnTo>
                  <a:lnTo>
                    <a:pt x="796" y="99"/>
                  </a:lnTo>
                  <a:lnTo>
                    <a:pt x="797" y="99"/>
                  </a:lnTo>
                  <a:lnTo>
                    <a:pt x="798" y="99"/>
                  </a:lnTo>
                  <a:lnTo>
                    <a:pt x="799" y="100"/>
                  </a:lnTo>
                  <a:lnTo>
                    <a:pt x="800" y="100"/>
                  </a:lnTo>
                  <a:lnTo>
                    <a:pt x="801" y="100"/>
                  </a:lnTo>
                  <a:lnTo>
                    <a:pt x="802" y="100"/>
                  </a:lnTo>
                  <a:lnTo>
                    <a:pt x="803" y="100"/>
                  </a:lnTo>
                  <a:lnTo>
                    <a:pt x="804" y="100"/>
                  </a:lnTo>
                  <a:lnTo>
                    <a:pt x="805" y="101"/>
                  </a:lnTo>
                  <a:lnTo>
                    <a:pt x="806" y="101"/>
                  </a:lnTo>
                  <a:lnTo>
                    <a:pt x="807" y="101"/>
                  </a:lnTo>
                  <a:lnTo>
                    <a:pt x="808" y="101"/>
                  </a:lnTo>
                  <a:lnTo>
                    <a:pt x="809" y="101"/>
                  </a:lnTo>
                  <a:lnTo>
                    <a:pt x="810" y="102"/>
                  </a:lnTo>
                  <a:lnTo>
                    <a:pt x="811" y="102"/>
                  </a:lnTo>
                  <a:lnTo>
                    <a:pt x="812" y="102"/>
                  </a:lnTo>
                  <a:lnTo>
                    <a:pt x="813" y="102"/>
                  </a:lnTo>
                  <a:lnTo>
                    <a:pt x="814" y="103"/>
                  </a:lnTo>
                  <a:lnTo>
                    <a:pt x="815" y="103"/>
                  </a:lnTo>
                  <a:lnTo>
                    <a:pt x="816" y="103"/>
                  </a:lnTo>
                  <a:lnTo>
                    <a:pt x="817" y="103"/>
                  </a:lnTo>
                  <a:lnTo>
                    <a:pt x="818" y="104"/>
                  </a:lnTo>
                  <a:lnTo>
                    <a:pt x="819" y="104"/>
                  </a:lnTo>
                  <a:lnTo>
                    <a:pt x="820" y="104"/>
                  </a:lnTo>
                  <a:lnTo>
                    <a:pt x="821" y="103"/>
                  </a:lnTo>
                  <a:lnTo>
                    <a:pt x="822" y="103"/>
                  </a:lnTo>
                  <a:lnTo>
                    <a:pt x="823" y="103"/>
                  </a:lnTo>
                  <a:lnTo>
                    <a:pt x="824" y="102"/>
                  </a:lnTo>
                  <a:lnTo>
                    <a:pt x="825" y="102"/>
                  </a:lnTo>
                  <a:lnTo>
                    <a:pt x="826" y="101"/>
                  </a:lnTo>
                  <a:lnTo>
                    <a:pt x="827" y="101"/>
                  </a:lnTo>
                  <a:lnTo>
                    <a:pt x="828" y="100"/>
                  </a:lnTo>
                  <a:lnTo>
                    <a:pt x="829" y="100"/>
                  </a:lnTo>
                  <a:lnTo>
                    <a:pt x="830" y="100"/>
                  </a:lnTo>
                  <a:lnTo>
                    <a:pt x="831" y="99"/>
                  </a:lnTo>
                  <a:lnTo>
                    <a:pt x="832" y="99"/>
                  </a:lnTo>
                  <a:lnTo>
                    <a:pt x="833" y="99"/>
                  </a:lnTo>
                  <a:lnTo>
                    <a:pt x="834" y="99"/>
                  </a:lnTo>
                  <a:lnTo>
                    <a:pt x="835" y="98"/>
                  </a:lnTo>
                  <a:lnTo>
                    <a:pt x="836" y="98"/>
                  </a:lnTo>
                  <a:lnTo>
                    <a:pt x="837" y="98"/>
                  </a:lnTo>
                  <a:lnTo>
                    <a:pt x="838" y="98"/>
                  </a:lnTo>
                  <a:lnTo>
                    <a:pt x="839" y="98"/>
                  </a:lnTo>
                  <a:lnTo>
                    <a:pt x="840" y="98"/>
                  </a:lnTo>
                  <a:lnTo>
                    <a:pt x="841" y="98"/>
                  </a:lnTo>
                  <a:lnTo>
                    <a:pt x="842" y="98"/>
                  </a:lnTo>
                  <a:lnTo>
                    <a:pt x="843" y="98"/>
                  </a:lnTo>
                  <a:lnTo>
                    <a:pt x="844" y="98"/>
                  </a:lnTo>
                  <a:lnTo>
                    <a:pt x="845" y="98"/>
                  </a:lnTo>
                  <a:lnTo>
                    <a:pt x="846" y="98"/>
                  </a:lnTo>
                  <a:lnTo>
                    <a:pt x="847" y="98"/>
                  </a:lnTo>
                  <a:lnTo>
                    <a:pt x="848" y="98"/>
                  </a:lnTo>
                  <a:lnTo>
                    <a:pt x="849" y="98"/>
                  </a:lnTo>
                  <a:lnTo>
                    <a:pt x="850" y="98"/>
                  </a:lnTo>
                  <a:lnTo>
                    <a:pt x="851" y="99"/>
                  </a:lnTo>
                  <a:lnTo>
                    <a:pt x="852" y="99"/>
                  </a:lnTo>
                  <a:lnTo>
                    <a:pt x="853" y="99"/>
                  </a:lnTo>
                  <a:lnTo>
                    <a:pt x="854" y="99"/>
                  </a:lnTo>
                  <a:lnTo>
                    <a:pt x="855" y="99"/>
                  </a:lnTo>
                  <a:lnTo>
                    <a:pt x="856" y="99"/>
                  </a:lnTo>
                  <a:lnTo>
                    <a:pt x="857" y="99"/>
                  </a:lnTo>
                  <a:lnTo>
                    <a:pt x="858" y="99"/>
                  </a:lnTo>
                  <a:lnTo>
                    <a:pt x="859" y="100"/>
                  </a:lnTo>
                  <a:lnTo>
                    <a:pt x="860" y="100"/>
                  </a:lnTo>
                  <a:lnTo>
                    <a:pt x="861" y="100"/>
                  </a:lnTo>
                  <a:lnTo>
                    <a:pt x="862" y="101"/>
                  </a:lnTo>
                  <a:lnTo>
                    <a:pt x="863" y="101"/>
                  </a:lnTo>
                  <a:lnTo>
                    <a:pt x="864" y="101"/>
                  </a:lnTo>
                  <a:lnTo>
                    <a:pt x="865" y="102"/>
                  </a:lnTo>
                  <a:lnTo>
                    <a:pt x="866" y="102"/>
                  </a:lnTo>
                  <a:lnTo>
                    <a:pt x="867" y="103"/>
                  </a:lnTo>
                  <a:lnTo>
                    <a:pt x="868" y="103"/>
                  </a:lnTo>
                  <a:lnTo>
                    <a:pt x="869" y="103"/>
                  </a:lnTo>
                  <a:lnTo>
                    <a:pt x="870" y="104"/>
                  </a:lnTo>
                  <a:lnTo>
                    <a:pt x="871" y="104"/>
                  </a:lnTo>
                  <a:lnTo>
                    <a:pt x="872" y="105"/>
                  </a:lnTo>
                  <a:lnTo>
                    <a:pt x="873" y="106"/>
                  </a:lnTo>
                  <a:lnTo>
                    <a:pt x="874" y="106"/>
                  </a:lnTo>
                  <a:lnTo>
                    <a:pt x="875" y="107"/>
                  </a:lnTo>
                  <a:lnTo>
                    <a:pt x="876" y="108"/>
                  </a:lnTo>
                  <a:lnTo>
                    <a:pt x="877" y="108"/>
                  </a:lnTo>
                  <a:lnTo>
                    <a:pt x="878" y="109"/>
                  </a:lnTo>
                  <a:lnTo>
                    <a:pt x="879" y="109"/>
                  </a:lnTo>
                  <a:lnTo>
                    <a:pt x="880" y="109"/>
                  </a:lnTo>
                  <a:lnTo>
                    <a:pt x="881" y="109"/>
                  </a:lnTo>
                  <a:lnTo>
                    <a:pt x="882" y="109"/>
                  </a:lnTo>
                  <a:lnTo>
                    <a:pt x="883" y="109"/>
                  </a:lnTo>
                  <a:lnTo>
                    <a:pt x="884" y="109"/>
                  </a:lnTo>
                  <a:lnTo>
                    <a:pt x="885" y="109"/>
                  </a:lnTo>
                  <a:lnTo>
                    <a:pt x="886" y="108"/>
                  </a:lnTo>
                  <a:lnTo>
                    <a:pt x="887" y="108"/>
                  </a:lnTo>
                  <a:lnTo>
                    <a:pt x="888" y="109"/>
                  </a:lnTo>
                  <a:lnTo>
                    <a:pt x="889" y="109"/>
                  </a:lnTo>
                  <a:lnTo>
                    <a:pt x="890" y="109"/>
                  </a:lnTo>
                  <a:lnTo>
                    <a:pt x="891" y="109"/>
                  </a:lnTo>
                  <a:lnTo>
                    <a:pt x="892" y="109"/>
                  </a:lnTo>
                  <a:lnTo>
                    <a:pt x="893" y="109"/>
                  </a:lnTo>
                  <a:lnTo>
                    <a:pt x="894" y="109"/>
                  </a:lnTo>
                  <a:lnTo>
                    <a:pt x="895" y="109"/>
                  </a:lnTo>
                  <a:lnTo>
                    <a:pt x="896" y="109"/>
                  </a:lnTo>
                  <a:lnTo>
                    <a:pt x="897" y="109"/>
                  </a:lnTo>
                  <a:lnTo>
                    <a:pt x="898" y="109"/>
                  </a:lnTo>
                  <a:lnTo>
                    <a:pt x="899" y="109"/>
                  </a:lnTo>
                  <a:lnTo>
                    <a:pt x="900" y="109"/>
                  </a:lnTo>
                  <a:lnTo>
                    <a:pt x="901" y="109"/>
                  </a:lnTo>
                  <a:lnTo>
                    <a:pt x="902" y="109"/>
                  </a:lnTo>
                  <a:lnTo>
                    <a:pt x="903" y="109"/>
                  </a:lnTo>
                  <a:lnTo>
                    <a:pt x="904" y="109"/>
                  </a:lnTo>
                  <a:lnTo>
                    <a:pt x="905" y="109"/>
                  </a:lnTo>
                  <a:lnTo>
                    <a:pt x="906" y="109"/>
                  </a:lnTo>
                  <a:lnTo>
                    <a:pt x="907" y="109"/>
                  </a:lnTo>
                  <a:lnTo>
                    <a:pt x="908" y="109"/>
                  </a:lnTo>
                  <a:lnTo>
                    <a:pt x="909" y="109"/>
                  </a:lnTo>
                  <a:lnTo>
                    <a:pt x="910" y="109"/>
                  </a:lnTo>
                  <a:lnTo>
                    <a:pt x="911" y="109"/>
                  </a:lnTo>
                  <a:lnTo>
                    <a:pt x="912" y="109"/>
                  </a:lnTo>
                  <a:lnTo>
                    <a:pt x="913" y="109"/>
                  </a:lnTo>
                  <a:lnTo>
                    <a:pt x="914" y="109"/>
                  </a:lnTo>
                  <a:lnTo>
                    <a:pt x="915" y="109"/>
                  </a:lnTo>
                  <a:lnTo>
                    <a:pt x="916" y="109"/>
                  </a:lnTo>
                  <a:lnTo>
                    <a:pt x="917" y="109"/>
                  </a:lnTo>
                  <a:lnTo>
                    <a:pt x="918" y="109"/>
                  </a:lnTo>
                  <a:lnTo>
                    <a:pt x="919" y="110"/>
                  </a:lnTo>
                  <a:lnTo>
                    <a:pt x="920" y="110"/>
                  </a:lnTo>
                  <a:lnTo>
                    <a:pt x="921" y="110"/>
                  </a:lnTo>
                  <a:lnTo>
                    <a:pt x="922" y="110"/>
                  </a:lnTo>
                  <a:lnTo>
                    <a:pt x="923" y="110"/>
                  </a:lnTo>
                  <a:lnTo>
                    <a:pt x="924" y="111"/>
                  </a:lnTo>
                  <a:lnTo>
                    <a:pt x="925" y="111"/>
                  </a:lnTo>
                  <a:lnTo>
                    <a:pt x="926" y="111"/>
                  </a:lnTo>
                  <a:lnTo>
                    <a:pt x="927" y="111"/>
                  </a:lnTo>
                  <a:lnTo>
                    <a:pt x="928" y="111"/>
                  </a:lnTo>
                  <a:lnTo>
                    <a:pt x="929" y="111"/>
                  </a:lnTo>
                  <a:lnTo>
                    <a:pt x="930" y="112"/>
                  </a:lnTo>
                  <a:lnTo>
                    <a:pt x="931" y="112"/>
                  </a:lnTo>
                  <a:lnTo>
                    <a:pt x="932" y="112"/>
                  </a:lnTo>
                  <a:lnTo>
                    <a:pt x="933" y="113"/>
                  </a:lnTo>
                  <a:lnTo>
                    <a:pt x="934" y="113"/>
                  </a:lnTo>
                  <a:lnTo>
                    <a:pt x="935" y="113"/>
                  </a:lnTo>
                  <a:lnTo>
                    <a:pt x="936" y="114"/>
                  </a:lnTo>
                  <a:lnTo>
                    <a:pt x="937" y="114"/>
                  </a:lnTo>
                  <a:lnTo>
                    <a:pt x="938" y="114"/>
                  </a:lnTo>
                  <a:lnTo>
                    <a:pt x="939" y="113"/>
                  </a:lnTo>
                  <a:lnTo>
                    <a:pt x="940" y="113"/>
                  </a:lnTo>
                  <a:lnTo>
                    <a:pt x="941" y="112"/>
                  </a:lnTo>
                  <a:lnTo>
                    <a:pt x="942" y="112"/>
                  </a:lnTo>
                  <a:lnTo>
                    <a:pt x="943" y="111"/>
                  </a:lnTo>
                  <a:lnTo>
                    <a:pt x="944" y="111"/>
                  </a:lnTo>
                  <a:lnTo>
                    <a:pt x="945" y="110"/>
                  </a:lnTo>
                  <a:lnTo>
                    <a:pt x="946" y="110"/>
                  </a:lnTo>
                  <a:lnTo>
                    <a:pt x="947" y="109"/>
                  </a:lnTo>
                  <a:lnTo>
                    <a:pt x="948" y="109"/>
                  </a:lnTo>
                  <a:lnTo>
                    <a:pt x="949" y="109"/>
                  </a:lnTo>
                  <a:lnTo>
                    <a:pt x="950" y="108"/>
                  </a:lnTo>
                  <a:lnTo>
                    <a:pt x="951" y="108"/>
                  </a:lnTo>
                  <a:lnTo>
                    <a:pt x="952" y="107"/>
                  </a:lnTo>
                  <a:lnTo>
                    <a:pt x="953" y="107"/>
                  </a:lnTo>
                  <a:lnTo>
                    <a:pt x="954" y="107"/>
                  </a:lnTo>
                  <a:lnTo>
                    <a:pt x="955" y="107"/>
                  </a:lnTo>
                  <a:lnTo>
                    <a:pt x="956" y="107"/>
                  </a:lnTo>
                  <a:lnTo>
                    <a:pt x="957" y="106"/>
                  </a:lnTo>
                  <a:lnTo>
                    <a:pt x="958" y="106"/>
                  </a:lnTo>
                  <a:lnTo>
                    <a:pt x="959" y="106"/>
                  </a:lnTo>
                  <a:lnTo>
                    <a:pt x="960" y="106"/>
                  </a:lnTo>
                  <a:lnTo>
                    <a:pt x="961" y="106"/>
                  </a:lnTo>
                  <a:lnTo>
                    <a:pt x="962" y="106"/>
                  </a:lnTo>
                  <a:lnTo>
                    <a:pt x="963" y="105"/>
                  </a:lnTo>
                  <a:lnTo>
                    <a:pt x="964" y="105"/>
                  </a:lnTo>
                  <a:lnTo>
                    <a:pt x="965" y="105"/>
                  </a:lnTo>
                  <a:lnTo>
                    <a:pt x="966" y="105"/>
                  </a:lnTo>
                  <a:lnTo>
                    <a:pt x="967" y="105"/>
                  </a:lnTo>
                  <a:lnTo>
                    <a:pt x="968" y="105"/>
                  </a:lnTo>
                  <a:lnTo>
                    <a:pt x="969" y="105"/>
                  </a:lnTo>
                  <a:lnTo>
                    <a:pt x="970" y="105"/>
                  </a:lnTo>
                  <a:lnTo>
                    <a:pt x="971" y="105"/>
                  </a:lnTo>
                  <a:lnTo>
                    <a:pt x="972" y="105"/>
                  </a:lnTo>
                  <a:lnTo>
                    <a:pt x="973" y="105"/>
                  </a:lnTo>
                  <a:lnTo>
                    <a:pt x="974" y="105"/>
                  </a:lnTo>
                  <a:lnTo>
                    <a:pt x="975" y="105"/>
                  </a:lnTo>
                  <a:lnTo>
                    <a:pt x="976" y="105"/>
                  </a:lnTo>
                  <a:lnTo>
                    <a:pt x="977" y="105"/>
                  </a:lnTo>
                  <a:lnTo>
                    <a:pt x="978" y="105"/>
                  </a:lnTo>
                  <a:lnTo>
                    <a:pt x="979" y="105"/>
                  </a:lnTo>
                  <a:lnTo>
                    <a:pt x="980" y="105"/>
                  </a:lnTo>
                  <a:lnTo>
                    <a:pt x="981" y="105"/>
                  </a:lnTo>
                  <a:lnTo>
                    <a:pt x="982" y="105"/>
                  </a:lnTo>
                  <a:lnTo>
                    <a:pt x="983" y="106"/>
                  </a:lnTo>
                  <a:lnTo>
                    <a:pt x="984" y="106"/>
                  </a:lnTo>
                  <a:lnTo>
                    <a:pt x="985" y="106"/>
                  </a:lnTo>
                  <a:lnTo>
                    <a:pt x="986" y="106"/>
                  </a:lnTo>
                  <a:lnTo>
                    <a:pt x="987" y="107"/>
                  </a:lnTo>
                  <a:lnTo>
                    <a:pt x="988" y="107"/>
                  </a:lnTo>
                  <a:lnTo>
                    <a:pt x="989" y="107"/>
                  </a:lnTo>
                  <a:lnTo>
                    <a:pt x="990" y="107"/>
                  </a:lnTo>
                  <a:lnTo>
                    <a:pt x="991" y="108"/>
                  </a:lnTo>
                  <a:lnTo>
                    <a:pt x="992" y="108"/>
                  </a:lnTo>
                  <a:lnTo>
                    <a:pt x="993" y="109"/>
                  </a:lnTo>
                  <a:lnTo>
                    <a:pt x="994" y="109"/>
                  </a:lnTo>
                  <a:lnTo>
                    <a:pt x="995" y="109"/>
                  </a:lnTo>
                  <a:lnTo>
                    <a:pt x="996" y="110"/>
                  </a:lnTo>
                  <a:lnTo>
                    <a:pt x="997" y="110"/>
                  </a:lnTo>
                  <a:lnTo>
                    <a:pt x="998" y="111"/>
                  </a:lnTo>
                  <a:lnTo>
                    <a:pt x="999" y="111"/>
                  </a:lnTo>
                  <a:lnTo>
                    <a:pt x="1000" y="112"/>
                  </a:lnTo>
                  <a:lnTo>
                    <a:pt x="1001" y="112"/>
                  </a:lnTo>
                  <a:lnTo>
                    <a:pt x="1002" y="113"/>
                  </a:lnTo>
                  <a:lnTo>
                    <a:pt x="1003" y="113"/>
                  </a:lnTo>
                  <a:lnTo>
                    <a:pt x="1004" y="114"/>
                  </a:lnTo>
                  <a:lnTo>
                    <a:pt x="1005" y="115"/>
                  </a:lnTo>
                  <a:lnTo>
                    <a:pt x="1006" y="115"/>
                  </a:lnTo>
                  <a:lnTo>
                    <a:pt x="1007" y="116"/>
                  </a:lnTo>
                  <a:lnTo>
                    <a:pt x="1008" y="117"/>
                  </a:lnTo>
                  <a:lnTo>
                    <a:pt x="1009" y="117"/>
                  </a:lnTo>
                  <a:lnTo>
                    <a:pt x="1010" y="118"/>
                  </a:lnTo>
                  <a:lnTo>
                    <a:pt x="1011" y="119"/>
                  </a:lnTo>
                  <a:lnTo>
                    <a:pt x="1012" y="119"/>
                  </a:lnTo>
                  <a:lnTo>
                    <a:pt x="1013" y="120"/>
                  </a:lnTo>
                  <a:lnTo>
                    <a:pt x="1014" y="120"/>
                  </a:lnTo>
                  <a:lnTo>
                    <a:pt x="1015" y="120"/>
                  </a:lnTo>
                  <a:lnTo>
                    <a:pt x="1016" y="121"/>
                  </a:lnTo>
                  <a:lnTo>
                    <a:pt x="1017" y="121"/>
                  </a:lnTo>
                  <a:lnTo>
                    <a:pt x="1018" y="121"/>
                  </a:lnTo>
                  <a:lnTo>
                    <a:pt x="1019" y="122"/>
                  </a:lnTo>
                  <a:lnTo>
                    <a:pt x="1020" y="122"/>
                  </a:lnTo>
                  <a:lnTo>
                    <a:pt x="1021" y="122"/>
                  </a:lnTo>
                  <a:lnTo>
                    <a:pt x="1022" y="123"/>
                  </a:lnTo>
                  <a:lnTo>
                    <a:pt x="1023" y="123"/>
                  </a:lnTo>
                  <a:lnTo>
                    <a:pt x="1024" y="123"/>
                  </a:lnTo>
                  <a:lnTo>
                    <a:pt x="1025" y="124"/>
                  </a:lnTo>
                  <a:lnTo>
                    <a:pt x="1026" y="124"/>
                  </a:lnTo>
                  <a:lnTo>
                    <a:pt x="1027" y="124"/>
                  </a:lnTo>
                  <a:lnTo>
                    <a:pt x="1028" y="124"/>
                  </a:lnTo>
                  <a:lnTo>
                    <a:pt x="1029" y="123"/>
                  </a:lnTo>
                  <a:lnTo>
                    <a:pt x="1030" y="123"/>
                  </a:lnTo>
                  <a:lnTo>
                    <a:pt x="1031" y="123"/>
                  </a:lnTo>
                  <a:lnTo>
                    <a:pt x="1032" y="123"/>
                  </a:lnTo>
                  <a:lnTo>
                    <a:pt x="1033" y="123"/>
                  </a:lnTo>
                  <a:lnTo>
                    <a:pt x="1034" y="123"/>
                  </a:lnTo>
                  <a:lnTo>
                    <a:pt x="1035" y="123"/>
                  </a:lnTo>
                  <a:lnTo>
                    <a:pt x="1036" y="122"/>
                  </a:lnTo>
                  <a:lnTo>
                    <a:pt x="1037" y="122"/>
                  </a:lnTo>
                  <a:lnTo>
                    <a:pt x="1038" y="122"/>
                  </a:lnTo>
                  <a:lnTo>
                    <a:pt x="1039" y="122"/>
                  </a:lnTo>
                  <a:lnTo>
                    <a:pt x="1040" y="122"/>
                  </a:lnTo>
                  <a:lnTo>
                    <a:pt x="1041" y="122"/>
                  </a:lnTo>
                  <a:lnTo>
                    <a:pt x="1042" y="122"/>
                  </a:lnTo>
                  <a:lnTo>
                    <a:pt x="1043" y="122"/>
                  </a:lnTo>
                  <a:lnTo>
                    <a:pt x="1044" y="122"/>
                  </a:lnTo>
                  <a:lnTo>
                    <a:pt x="1045" y="122"/>
                  </a:lnTo>
                  <a:lnTo>
                    <a:pt x="1046" y="122"/>
                  </a:lnTo>
                  <a:lnTo>
                    <a:pt x="1047" y="122"/>
                  </a:lnTo>
                  <a:lnTo>
                    <a:pt x="1048" y="122"/>
                  </a:lnTo>
                  <a:lnTo>
                    <a:pt x="1049" y="122"/>
                  </a:lnTo>
                  <a:lnTo>
                    <a:pt x="1050" y="122"/>
                  </a:lnTo>
                  <a:lnTo>
                    <a:pt x="1051" y="122"/>
                  </a:lnTo>
                  <a:lnTo>
                    <a:pt x="1052" y="122"/>
                  </a:lnTo>
                  <a:lnTo>
                    <a:pt x="1053" y="122"/>
                  </a:lnTo>
                  <a:lnTo>
                    <a:pt x="1054" y="122"/>
                  </a:lnTo>
                  <a:lnTo>
                    <a:pt x="1055" y="122"/>
                  </a:lnTo>
                  <a:lnTo>
                    <a:pt x="1056" y="123"/>
                  </a:lnTo>
                  <a:lnTo>
                    <a:pt x="1057" y="123"/>
                  </a:lnTo>
                  <a:lnTo>
                    <a:pt x="1058" y="123"/>
                  </a:lnTo>
                  <a:lnTo>
                    <a:pt x="1059" y="123"/>
                  </a:lnTo>
                  <a:lnTo>
                    <a:pt x="1060" y="123"/>
                  </a:lnTo>
                  <a:lnTo>
                    <a:pt x="1061" y="124"/>
                  </a:lnTo>
                  <a:lnTo>
                    <a:pt x="1062" y="124"/>
                  </a:lnTo>
                  <a:lnTo>
                    <a:pt x="1063" y="124"/>
                  </a:lnTo>
                  <a:lnTo>
                    <a:pt x="1064" y="124"/>
                  </a:lnTo>
                  <a:lnTo>
                    <a:pt x="1065" y="123"/>
                  </a:lnTo>
                  <a:lnTo>
                    <a:pt x="1066" y="123"/>
                  </a:lnTo>
                  <a:lnTo>
                    <a:pt x="1067" y="123"/>
                  </a:lnTo>
                  <a:lnTo>
                    <a:pt x="1068" y="122"/>
                  </a:lnTo>
                  <a:lnTo>
                    <a:pt x="1069" y="122"/>
                  </a:lnTo>
                  <a:lnTo>
                    <a:pt x="1070" y="121"/>
                  </a:lnTo>
                  <a:lnTo>
                    <a:pt x="1071" y="121"/>
                  </a:lnTo>
                  <a:lnTo>
                    <a:pt x="1072" y="121"/>
                  </a:lnTo>
                  <a:lnTo>
                    <a:pt x="1073" y="121"/>
                  </a:lnTo>
                  <a:lnTo>
                    <a:pt x="1074" y="121"/>
                  </a:lnTo>
                  <a:lnTo>
                    <a:pt x="1075" y="120"/>
                  </a:lnTo>
                  <a:lnTo>
                    <a:pt x="1076" y="120"/>
                  </a:lnTo>
                  <a:lnTo>
                    <a:pt x="1077" y="120"/>
                  </a:lnTo>
                  <a:lnTo>
                    <a:pt x="1078" y="120"/>
                  </a:lnTo>
                  <a:lnTo>
                    <a:pt x="1079" y="119"/>
                  </a:lnTo>
                  <a:lnTo>
                    <a:pt x="1080" y="119"/>
                  </a:lnTo>
                  <a:lnTo>
                    <a:pt x="1081" y="119"/>
                  </a:lnTo>
                  <a:lnTo>
                    <a:pt x="1082" y="119"/>
                  </a:lnTo>
                  <a:lnTo>
                    <a:pt x="1083" y="119"/>
                  </a:lnTo>
                  <a:lnTo>
                    <a:pt x="1084" y="118"/>
                  </a:lnTo>
                  <a:lnTo>
                    <a:pt x="1085" y="118"/>
                  </a:lnTo>
                  <a:lnTo>
                    <a:pt x="1086" y="118"/>
                  </a:lnTo>
                  <a:lnTo>
                    <a:pt x="1087" y="118"/>
                  </a:lnTo>
                  <a:lnTo>
                    <a:pt x="1088" y="118"/>
                  </a:lnTo>
                  <a:lnTo>
                    <a:pt x="1089" y="118"/>
                  </a:lnTo>
                  <a:lnTo>
                    <a:pt x="1090" y="118"/>
                  </a:lnTo>
                  <a:lnTo>
                    <a:pt x="1091" y="118"/>
                  </a:lnTo>
                  <a:lnTo>
                    <a:pt x="1092" y="118"/>
                  </a:lnTo>
                  <a:lnTo>
                    <a:pt x="1093" y="118"/>
                  </a:lnTo>
                  <a:lnTo>
                    <a:pt x="1094" y="118"/>
                  </a:lnTo>
                  <a:lnTo>
                    <a:pt x="1095" y="118"/>
                  </a:lnTo>
                  <a:lnTo>
                    <a:pt x="1096" y="118"/>
                  </a:lnTo>
                  <a:lnTo>
                    <a:pt x="1097" y="119"/>
                  </a:lnTo>
                  <a:lnTo>
                    <a:pt x="1098" y="119"/>
                  </a:lnTo>
                  <a:lnTo>
                    <a:pt x="1099" y="119"/>
                  </a:lnTo>
                  <a:lnTo>
                    <a:pt x="1100" y="119"/>
                  </a:lnTo>
                  <a:lnTo>
                    <a:pt x="1101" y="119"/>
                  </a:lnTo>
                  <a:lnTo>
                    <a:pt x="1102" y="119"/>
                  </a:lnTo>
                  <a:lnTo>
                    <a:pt x="1103" y="120"/>
                  </a:lnTo>
                  <a:lnTo>
                    <a:pt x="1104" y="120"/>
                  </a:lnTo>
                  <a:lnTo>
                    <a:pt x="1105" y="120"/>
                  </a:lnTo>
                  <a:lnTo>
                    <a:pt x="1106" y="120"/>
                  </a:lnTo>
                  <a:lnTo>
                    <a:pt x="1107" y="120"/>
                  </a:lnTo>
                  <a:lnTo>
                    <a:pt x="1108" y="120"/>
                  </a:lnTo>
                  <a:lnTo>
                    <a:pt x="1109" y="121"/>
                  </a:lnTo>
                  <a:lnTo>
                    <a:pt x="1110" y="121"/>
                  </a:lnTo>
                  <a:lnTo>
                    <a:pt x="1111" y="121"/>
                  </a:lnTo>
                  <a:lnTo>
                    <a:pt x="1112" y="121"/>
                  </a:lnTo>
                  <a:lnTo>
                    <a:pt x="1113" y="121"/>
                  </a:lnTo>
                  <a:lnTo>
                    <a:pt x="1114" y="121"/>
                  </a:lnTo>
                  <a:lnTo>
                    <a:pt x="1115" y="122"/>
                  </a:lnTo>
                  <a:lnTo>
                    <a:pt x="1116" y="122"/>
                  </a:lnTo>
                  <a:lnTo>
                    <a:pt x="1117" y="122"/>
                  </a:lnTo>
                  <a:lnTo>
                    <a:pt x="1118" y="123"/>
                  </a:lnTo>
                  <a:lnTo>
                    <a:pt x="1119" y="123"/>
                  </a:lnTo>
                  <a:lnTo>
                    <a:pt x="1120" y="123"/>
                  </a:lnTo>
                  <a:lnTo>
                    <a:pt x="1121" y="124"/>
                  </a:lnTo>
                  <a:lnTo>
                    <a:pt x="1122" y="124"/>
                  </a:lnTo>
                  <a:lnTo>
                    <a:pt x="1123" y="124"/>
                  </a:lnTo>
                  <a:lnTo>
                    <a:pt x="1124" y="124"/>
                  </a:lnTo>
                  <a:lnTo>
                    <a:pt x="1125" y="124"/>
                  </a:lnTo>
                  <a:lnTo>
                    <a:pt x="1126" y="124"/>
                  </a:lnTo>
                  <a:lnTo>
                    <a:pt x="1127" y="124"/>
                  </a:lnTo>
                  <a:lnTo>
                    <a:pt x="1128" y="123"/>
                  </a:lnTo>
                  <a:lnTo>
                    <a:pt x="1129" y="123"/>
                  </a:lnTo>
                  <a:lnTo>
                    <a:pt x="1130" y="123"/>
                  </a:lnTo>
                  <a:lnTo>
                    <a:pt x="1131" y="123"/>
                  </a:lnTo>
                  <a:lnTo>
                    <a:pt x="1132" y="123"/>
                  </a:lnTo>
                  <a:lnTo>
                    <a:pt x="1133" y="124"/>
                  </a:lnTo>
                  <a:lnTo>
                    <a:pt x="1134" y="124"/>
                  </a:lnTo>
                  <a:lnTo>
                    <a:pt x="1135" y="124"/>
                  </a:lnTo>
                  <a:lnTo>
                    <a:pt x="1136" y="124"/>
                  </a:lnTo>
                  <a:lnTo>
                    <a:pt x="1137" y="124"/>
                  </a:lnTo>
                  <a:lnTo>
                    <a:pt x="1138" y="124"/>
                  </a:lnTo>
                  <a:lnTo>
                    <a:pt x="1139" y="124"/>
                  </a:lnTo>
                  <a:lnTo>
                    <a:pt x="1140" y="124"/>
                  </a:lnTo>
                  <a:lnTo>
                    <a:pt x="1141" y="124"/>
                  </a:lnTo>
                  <a:lnTo>
                    <a:pt x="1142" y="124"/>
                  </a:lnTo>
                  <a:lnTo>
                    <a:pt x="1143" y="124"/>
                  </a:lnTo>
                  <a:lnTo>
                    <a:pt x="1144" y="124"/>
                  </a:lnTo>
                  <a:lnTo>
                    <a:pt x="1145" y="124"/>
                  </a:lnTo>
                  <a:lnTo>
                    <a:pt x="1146" y="124"/>
                  </a:lnTo>
                  <a:lnTo>
                    <a:pt x="1147" y="124"/>
                  </a:lnTo>
                  <a:lnTo>
                    <a:pt x="1148" y="124"/>
                  </a:lnTo>
                  <a:lnTo>
                    <a:pt x="1149" y="124"/>
                  </a:lnTo>
                  <a:lnTo>
                    <a:pt x="1150" y="124"/>
                  </a:lnTo>
                  <a:lnTo>
                    <a:pt x="1151" y="124"/>
                  </a:lnTo>
                  <a:lnTo>
                    <a:pt x="1152" y="124"/>
                  </a:lnTo>
                  <a:lnTo>
                    <a:pt x="1153" y="124"/>
                  </a:lnTo>
                  <a:lnTo>
                    <a:pt x="1154" y="124"/>
                  </a:lnTo>
                  <a:lnTo>
                    <a:pt x="1155" y="124"/>
                  </a:lnTo>
                  <a:lnTo>
                    <a:pt x="1156" y="123"/>
                  </a:lnTo>
                  <a:lnTo>
                    <a:pt x="1157" y="123"/>
                  </a:lnTo>
                  <a:lnTo>
                    <a:pt x="1158" y="123"/>
                  </a:lnTo>
                  <a:lnTo>
                    <a:pt x="1159" y="123"/>
                  </a:lnTo>
                  <a:lnTo>
                    <a:pt x="1160" y="123"/>
                  </a:lnTo>
                  <a:lnTo>
                    <a:pt x="1161" y="124"/>
                  </a:lnTo>
                  <a:lnTo>
                    <a:pt x="1162" y="124"/>
                  </a:lnTo>
                  <a:lnTo>
                    <a:pt x="1163" y="124"/>
                  </a:lnTo>
                  <a:lnTo>
                    <a:pt x="1164" y="124"/>
                  </a:lnTo>
                  <a:lnTo>
                    <a:pt x="1165" y="124"/>
                  </a:lnTo>
                  <a:lnTo>
                    <a:pt x="1166" y="124"/>
                  </a:lnTo>
                  <a:lnTo>
                    <a:pt x="1167" y="124"/>
                  </a:lnTo>
                  <a:lnTo>
                    <a:pt x="1168" y="124"/>
                  </a:lnTo>
                  <a:lnTo>
                    <a:pt x="1169" y="124"/>
                  </a:lnTo>
                  <a:lnTo>
                    <a:pt x="1170" y="124"/>
                  </a:lnTo>
                  <a:lnTo>
                    <a:pt x="1171" y="124"/>
                  </a:lnTo>
                  <a:lnTo>
                    <a:pt x="1172" y="124"/>
                  </a:lnTo>
                  <a:lnTo>
                    <a:pt x="1173" y="124"/>
                  </a:lnTo>
                  <a:lnTo>
                    <a:pt x="1174" y="124"/>
                  </a:lnTo>
                  <a:lnTo>
                    <a:pt x="1175" y="124"/>
                  </a:lnTo>
                  <a:lnTo>
                    <a:pt x="1176" y="124"/>
                  </a:lnTo>
                  <a:lnTo>
                    <a:pt x="1177" y="124"/>
                  </a:lnTo>
                  <a:lnTo>
                    <a:pt x="1178" y="124"/>
                  </a:lnTo>
                  <a:lnTo>
                    <a:pt x="1179" y="124"/>
                  </a:lnTo>
                  <a:lnTo>
                    <a:pt x="1180" y="124"/>
                  </a:lnTo>
                  <a:lnTo>
                    <a:pt x="1181" y="124"/>
                  </a:lnTo>
                  <a:lnTo>
                    <a:pt x="1182" y="124"/>
                  </a:lnTo>
                </a:path>
              </a:pathLst>
            </a:custGeom>
            <a:noFill/>
            <a:ln w="952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20" name="Rectangle 97"/>
            <p:cNvSpPr>
              <a:spLocks noChangeArrowheads="1"/>
            </p:cNvSpPr>
            <p:nvPr/>
          </p:nvSpPr>
          <p:spPr bwMode="auto">
            <a:xfrm>
              <a:off x="-295" y="265"/>
              <a:ext cx="7087" cy="292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"/>
            </a:p>
          </p:txBody>
        </p:sp>
        <p:sp>
          <p:nvSpPr>
            <p:cNvPr id="121" name="Rectangle 98"/>
            <p:cNvSpPr>
              <a:spLocks noChangeArrowheads="1"/>
            </p:cNvSpPr>
            <p:nvPr/>
          </p:nvSpPr>
          <p:spPr bwMode="auto">
            <a:xfrm rot="16200000">
              <a:off x="-76" y="1944"/>
              <a:ext cx="35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Perovskite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2" name="Rectangle 99"/>
            <p:cNvSpPr>
              <a:spLocks noChangeArrowheads="1"/>
            </p:cNvSpPr>
            <p:nvPr/>
          </p:nvSpPr>
          <p:spPr bwMode="auto">
            <a:xfrm rot="16200000">
              <a:off x="222" y="1663"/>
              <a:ext cx="27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Anatase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3" name="Rectangle 100"/>
            <p:cNvSpPr>
              <a:spLocks noChangeArrowheads="1"/>
            </p:cNvSpPr>
            <p:nvPr/>
          </p:nvSpPr>
          <p:spPr bwMode="auto">
            <a:xfrm rot="16200000">
              <a:off x="161" y="1399"/>
              <a:ext cx="52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Hydroxyapatite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4" name="Rectangle 101"/>
            <p:cNvSpPr>
              <a:spLocks noChangeArrowheads="1"/>
            </p:cNvSpPr>
            <p:nvPr/>
          </p:nvSpPr>
          <p:spPr bwMode="auto">
            <a:xfrm rot="16200000">
              <a:off x="522" y="302"/>
              <a:ext cx="19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5" name="Rectangle 102"/>
            <p:cNvSpPr>
              <a:spLocks noChangeArrowheads="1"/>
            </p:cNvSpPr>
            <p:nvPr/>
          </p:nvSpPr>
          <p:spPr bwMode="auto">
            <a:xfrm rot="16200000">
              <a:off x="710" y="776"/>
              <a:ext cx="71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Tricalciumphosphate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6" name="Rectangle 103"/>
            <p:cNvSpPr>
              <a:spLocks noChangeArrowheads="1"/>
            </p:cNvSpPr>
            <p:nvPr/>
          </p:nvSpPr>
          <p:spPr bwMode="auto">
            <a:xfrm rot="16200000">
              <a:off x="899" y="907"/>
              <a:ext cx="52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Hydroxyapatite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7" name="Rectangle 104"/>
            <p:cNvSpPr>
              <a:spLocks noChangeArrowheads="1"/>
            </p:cNvSpPr>
            <p:nvPr/>
          </p:nvSpPr>
          <p:spPr bwMode="auto">
            <a:xfrm rot="16200000">
              <a:off x="831" y="685"/>
              <a:ext cx="92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Perovskite</a:t>
              </a:r>
              <a:r>
                <a:rPr kumimoji="0" lang="ru-RU" altLang="ru-RU" sz="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; </a:t>
              </a: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Hydroxyapatite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8" name="Rectangle 105"/>
            <p:cNvSpPr>
              <a:spLocks noChangeArrowheads="1"/>
            </p:cNvSpPr>
            <p:nvPr/>
          </p:nvSpPr>
          <p:spPr bwMode="auto">
            <a:xfrm rot="16200000">
              <a:off x="782" y="1032"/>
              <a:ext cx="128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Hydroxyapatite</a:t>
              </a:r>
              <a:r>
                <a:rPr kumimoji="0" lang="ru-RU" altLang="ru-RU" sz="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; </a:t>
              </a: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Tricalciumphosphate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9" name="Rectangle 106"/>
            <p:cNvSpPr>
              <a:spLocks noChangeArrowheads="1"/>
            </p:cNvSpPr>
            <p:nvPr/>
          </p:nvSpPr>
          <p:spPr bwMode="auto">
            <a:xfrm rot="16200000">
              <a:off x="1541" y="936"/>
              <a:ext cx="19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0" name="Rectangle 107"/>
            <p:cNvSpPr>
              <a:spLocks noChangeArrowheads="1"/>
            </p:cNvSpPr>
            <p:nvPr/>
          </p:nvSpPr>
          <p:spPr bwMode="auto">
            <a:xfrm rot="16200000">
              <a:off x="1710" y="2195"/>
              <a:ext cx="27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Anatase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1" name="Rectangle 108"/>
            <p:cNvSpPr>
              <a:spLocks noChangeArrowheads="1"/>
            </p:cNvSpPr>
            <p:nvPr/>
          </p:nvSpPr>
          <p:spPr bwMode="auto">
            <a:xfrm rot="16200000">
              <a:off x="1598" y="1440"/>
              <a:ext cx="62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Titanium; Anatase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2" name="Rectangle 109"/>
            <p:cNvSpPr>
              <a:spLocks noChangeArrowheads="1"/>
            </p:cNvSpPr>
            <p:nvPr/>
          </p:nvSpPr>
          <p:spPr bwMode="auto">
            <a:xfrm rot="16200000">
              <a:off x="1907" y="1950"/>
              <a:ext cx="19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3" name="Rectangle 110"/>
            <p:cNvSpPr>
              <a:spLocks noChangeArrowheads="1"/>
            </p:cNvSpPr>
            <p:nvPr/>
          </p:nvSpPr>
          <p:spPr bwMode="auto">
            <a:xfrm rot="16200000">
              <a:off x="1951" y="1495"/>
              <a:ext cx="59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</a:t>
              </a:r>
              <a:r>
                <a:rPr kumimoji="0" lang="ru-RU" altLang="ru-RU" sz="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; </a:t>
              </a: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Perovskite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4" name="Rectangle 111"/>
            <p:cNvSpPr>
              <a:spLocks noChangeArrowheads="1"/>
            </p:cNvSpPr>
            <p:nvPr/>
          </p:nvSpPr>
          <p:spPr bwMode="auto">
            <a:xfrm rot="16200000">
              <a:off x="1908" y="1446"/>
              <a:ext cx="135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Rutile; Perovskite; Tricalciumphosphate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5" name="Rectangle 112"/>
            <p:cNvSpPr>
              <a:spLocks noChangeArrowheads="1"/>
            </p:cNvSpPr>
            <p:nvPr/>
          </p:nvSpPr>
          <p:spPr bwMode="auto">
            <a:xfrm rot="16200000">
              <a:off x="2797" y="1895"/>
              <a:ext cx="35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Perovskite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6" name="Rectangle 113"/>
            <p:cNvSpPr>
              <a:spLocks noChangeArrowheads="1"/>
            </p:cNvSpPr>
            <p:nvPr/>
          </p:nvSpPr>
          <p:spPr bwMode="auto">
            <a:xfrm rot="16200000">
              <a:off x="2816" y="1056"/>
              <a:ext cx="162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Titanium; Hydroxyapatite; Tricalciumphosphate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7" name="Rectangle 114"/>
            <p:cNvSpPr>
              <a:spLocks noChangeArrowheads="1"/>
            </p:cNvSpPr>
            <p:nvPr/>
          </p:nvSpPr>
          <p:spPr bwMode="auto">
            <a:xfrm rot="16200000">
              <a:off x="3699" y="913"/>
              <a:ext cx="19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8" name="Rectangle 115"/>
            <p:cNvSpPr>
              <a:spLocks noChangeArrowheads="1"/>
            </p:cNvSpPr>
            <p:nvPr/>
          </p:nvSpPr>
          <p:spPr bwMode="auto">
            <a:xfrm rot="16200000">
              <a:off x="3584" y="1650"/>
              <a:ext cx="95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Rutile; Tricalciumphosphate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9" name="Rectangle 116"/>
            <p:cNvSpPr>
              <a:spLocks noChangeArrowheads="1"/>
            </p:cNvSpPr>
            <p:nvPr/>
          </p:nvSpPr>
          <p:spPr bwMode="auto">
            <a:xfrm rot="16200000">
              <a:off x="3803" y="1703"/>
              <a:ext cx="111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Perovskite</a:t>
              </a:r>
              <a:r>
                <a:rPr kumimoji="0" lang="ru-RU" altLang="ru-RU" sz="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; </a:t>
              </a: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Tricalciumphosphate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0" name="Rectangle 117"/>
            <p:cNvSpPr>
              <a:spLocks noChangeArrowheads="1"/>
            </p:cNvSpPr>
            <p:nvPr/>
          </p:nvSpPr>
          <p:spPr bwMode="auto">
            <a:xfrm rot="16200000">
              <a:off x="4368" y="1871"/>
              <a:ext cx="86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Rutile; Titanium; Anatase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1" name="Rectangle 118"/>
            <p:cNvSpPr>
              <a:spLocks noChangeArrowheads="1"/>
            </p:cNvSpPr>
            <p:nvPr/>
          </p:nvSpPr>
          <p:spPr bwMode="auto">
            <a:xfrm rot="16200000">
              <a:off x="4858" y="1548"/>
              <a:ext cx="135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Rutile; Perovskite; Tricalciumphosphate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2" name="Rectangle 119"/>
            <p:cNvSpPr>
              <a:spLocks noChangeArrowheads="1"/>
            </p:cNvSpPr>
            <p:nvPr/>
          </p:nvSpPr>
          <p:spPr bwMode="auto">
            <a:xfrm rot="16200000">
              <a:off x="5553" y="919"/>
              <a:ext cx="30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itchFamily="34" charset="0"/>
                  <a:cs typeface="Arial" pitchFamily="34" charset="0"/>
                </a:rPr>
                <a:t>Titanium</a:t>
              </a:r>
              <a:endParaRPr kumimoji="0" lang="ru-RU" altLang="ru-RU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3" name="Rectangle 120"/>
            <p:cNvSpPr>
              <a:spLocks noChangeArrowheads="1"/>
            </p:cNvSpPr>
            <p:nvPr/>
          </p:nvSpPr>
          <p:spPr bwMode="auto">
            <a:xfrm>
              <a:off x="4393" y="274"/>
              <a:ext cx="886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ru-RU" altLang="ru-RU" sz="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Ti</a:t>
              </a:r>
              <a:r>
                <a:rPr kumimoji="0" lang="ru-RU" altLang="ru-RU" sz="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No6 26na3</a:t>
              </a:r>
              <a:endParaRPr kumimoji="0" lang="ru-RU" altLang="ru-RU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4" name="Заголовок 1"/>
          <p:cNvSpPr txBox="1">
            <a:spLocks/>
          </p:cNvSpPr>
          <p:nvPr/>
        </p:nvSpPr>
        <p:spPr>
          <a:xfrm>
            <a:off x="5770490" y="1919678"/>
            <a:ext cx="3907698" cy="55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Рентгеновская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дифрактометрия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Заголовок 1"/>
          <p:cNvSpPr txBox="1">
            <a:spLocks/>
          </p:cNvSpPr>
          <p:nvPr/>
        </p:nvSpPr>
        <p:spPr>
          <a:xfrm>
            <a:off x="1142" y="-14560"/>
            <a:ext cx="9144000" cy="106466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СОВМЕСТНЫЕ 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ИССЛЕДОВАНИЯ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С 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ЦЕЛЬЮ 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СОЗДАНИЯ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МЕДИЦИНСКИХ 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ИМПЛАНТОВ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С 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УНИКАЛЬНЫМИ </a:t>
            </a:r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ХАРАКТЕРИСТИКАМИ </a:t>
            </a:r>
            <a:endParaRPr lang="ru-RU" sz="2000" b="1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grpSp>
        <p:nvGrpSpPr>
          <p:cNvPr id="147" name="Группа 146"/>
          <p:cNvGrpSpPr/>
          <p:nvPr/>
        </p:nvGrpSpPr>
        <p:grpSpPr>
          <a:xfrm>
            <a:off x="977477" y="2481867"/>
            <a:ext cx="2079723" cy="1444240"/>
            <a:chOff x="467544" y="1772815"/>
            <a:chExt cx="4176464" cy="4451633"/>
          </a:xfrm>
        </p:grpSpPr>
        <p:pic>
          <p:nvPicPr>
            <p:cNvPr id="14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815"/>
              <a:ext cx="4176464" cy="445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" name="TextBox 148"/>
            <p:cNvSpPr txBox="1"/>
            <p:nvPr/>
          </p:nvSpPr>
          <p:spPr>
            <a:xfrm>
              <a:off x="3563888" y="2348880"/>
              <a:ext cx="8034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CG-Ti+PEO</a:t>
              </a:r>
              <a:endParaRPr lang="ru-RU" sz="900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563888" y="4509120"/>
              <a:ext cx="8963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2">
                      <a:lumMod val="50000"/>
                    </a:schemeClr>
                  </a:solidFill>
                </a:rPr>
                <a:t>Anatase-TiO</a:t>
              </a:r>
              <a:r>
                <a:rPr lang="en-US" sz="900" baseline="-25000" dirty="0" smtClean="0">
                  <a:solidFill>
                    <a:schemeClr val="bg2">
                      <a:lumMod val="50000"/>
                    </a:schemeClr>
                  </a:solidFill>
                </a:rPr>
                <a:t>2</a:t>
              </a:r>
              <a:endParaRPr lang="ru-RU" sz="900" baseline="-25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601064" y="4008106"/>
              <a:ext cx="7681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00B050"/>
                  </a:solidFill>
                </a:rPr>
                <a:t>Rutile-TiO</a:t>
              </a:r>
              <a:r>
                <a:rPr lang="en-US" sz="900" baseline="-25000" dirty="0" smtClean="0">
                  <a:solidFill>
                    <a:srgbClr val="00B050"/>
                  </a:solidFill>
                </a:rPr>
                <a:t>2</a:t>
              </a:r>
              <a:endParaRPr lang="ru-RU" sz="900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152" name="Прямая соединительная линия 151"/>
            <p:cNvCxnSpPr/>
            <p:nvPr/>
          </p:nvCxnSpPr>
          <p:spPr>
            <a:xfrm>
              <a:off x="971600" y="2348880"/>
              <a:ext cx="0" cy="2448272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>
              <a:off x="1547664" y="2348880"/>
              <a:ext cx="0" cy="1440160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2483768" y="2348880"/>
              <a:ext cx="0" cy="2448272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771800" y="2348880"/>
              <a:ext cx="0" cy="792088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>
              <a:off x="3203848" y="2348880"/>
              <a:ext cx="0" cy="2448272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>
              <a:off x="3779912" y="2348880"/>
              <a:ext cx="0" cy="1008112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>
              <a:off x="3923928" y="2348880"/>
              <a:ext cx="0" cy="2448272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0" name="Рисунок 1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" y="1119917"/>
            <a:ext cx="820789" cy="825534"/>
          </a:xfrm>
          <a:prstGeom prst="rect">
            <a:avLst/>
          </a:prstGeom>
        </p:spPr>
      </p:pic>
      <p:pic>
        <p:nvPicPr>
          <p:cNvPr id="16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1805" y="4439219"/>
            <a:ext cx="1831931" cy="137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356755"/>
              </p:ext>
            </p:extLst>
          </p:nvPr>
        </p:nvGraphicFramePr>
        <p:xfrm>
          <a:off x="6770728" y="4432113"/>
          <a:ext cx="2034684" cy="138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826" y="1278269"/>
            <a:ext cx="618770" cy="61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" name="Группа 164"/>
          <p:cNvGrpSpPr/>
          <p:nvPr/>
        </p:nvGrpSpPr>
        <p:grpSpPr>
          <a:xfrm>
            <a:off x="2986899" y="1168329"/>
            <a:ext cx="1481929" cy="869978"/>
            <a:chOff x="4860033" y="5022474"/>
            <a:chExt cx="2016224" cy="1183640"/>
          </a:xfrm>
        </p:grpSpPr>
        <p:pic>
          <p:nvPicPr>
            <p:cNvPr id="166" name="Picture 10" descr="D:\Parfenov_Laptop\ValievRZ\ИНК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5022474"/>
              <a:ext cx="2016224" cy="991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7" name="TextBox 166"/>
            <p:cNvSpPr txBox="1"/>
            <p:nvPr/>
          </p:nvSpPr>
          <p:spPr>
            <a:xfrm>
              <a:off x="5395965" y="5829246"/>
              <a:ext cx="1046507" cy="37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ИНК РАН</a:t>
              </a:r>
            </a:p>
          </p:txBody>
        </p:sp>
      </p:grpSp>
      <p:pic>
        <p:nvPicPr>
          <p:cNvPr id="16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05" y="1109203"/>
            <a:ext cx="565653" cy="7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3" descr="C:\Users\Evgeny\Desktop\top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2" r="1847" b="22195"/>
          <a:stretch/>
        </p:blipFill>
        <p:spPr bwMode="auto">
          <a:xfrm>
            <a:off x="5702957" y="1065203"/>
            <a:ext cx="1440482" cy="9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to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581" y="1092975"/>
            <a:ext cx="760532" cy="81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Заголовок 1"/>
          <p:cNvSpPr txBox="1">
            <a:spLocks/>
          </p:cNvSpPr>
          <p:nvPr/>
        </p:nvSpPr>
        <p:spPr>
          <a:xfrm>
            <a:off x="4766961" y="3951908"/>
            <a:ext cx="3907698" cy="55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цитотоксичности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4619" y="2029432"/>
            <a:ext cx="296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Рамановская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спектроскопия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19244320"/>
              </p:ext>
            </p:extLst>
          </p:nvPr>
        </p:nvGraphicFramePr>
        <p:xfrm>
          <a:off x="52174" y="4320073"/>
          <a:ext cx="99725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2150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0" y="422"/>
            <a:ext cx="9144000" cy="9082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Международный научно-образовательный  медицинский кластер </a:t>
            </a:r>
            <a:endParaRPr lang="ru-RU" sz="2000" b="1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81441238"/>
              </p:ext>
            </p:extLst>
          </p:nvPr>
        </p:nvGraphicFramePr>
        <p:xfrm>
          <a:off x="287524" y="1143422"/>
          <a:ext cx="8568952" cy="56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6587430" y="2469704"/>
            <a:ext cx="2054300" cy="9742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fontAlgn="auto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solidFill>
                  <a:sysClr val="window" lastClr="FFFFFF"/>
                </a:solidFill>
                <a:latin typeface="Segoe UI"/>
                <a:cs typeface="+mn-cs"/>
              </a:rPr>
              <a:t>Подготовка </a:t>
            </a:r>
            <a:r>
              <a:rPr lang="ru-RU" b="1" dirty="0" smtClean="0">
                <a:solidFill>
                  <a:sysClr val="window" lastClr="FFFFFF"/>
                </a:solidFill>
                <a:latin typeface="+mn-lt"/>
                <a:cs typeface="+mn-cs"/>
              </a:rPr>
              <a:t>аспирантов</a:t>
            </a:r>
            <a:r>
              <a:rPr lang="ru-RU" sz="1600" b="1" dirty="0" smtClean="0">
                <a:solidFill>
                  <a:sysClr val="window" lastClr="FFFFFF"/>
                </a:solidFill>
                <a:latin typeface="Segoe UI"/>
                <a:cs typeface="+mn-cs"/>
              </a:rPr>
              <a:t> БГМУ по программам </a:t>
            </a:r>
            <a:r>
              <a:rPr lang="en-US" sz="1600" b="1" dirty="0" smtClean="0">
                <a:solidFill>
                  <a:sysClr val="window" lastClr="FFFFFF"/>
                </a:solidFill>
                <a:latin typeface="Segoe UI"/>
                <a:cs typeface="+mn-cs"/>
              </a:rPr>
              <a:t>PhD</a:t>
            </a:r>
            <a:endParaRPr lang="ru-RU" sz="1600" b="1" dirty="0">
              <a:solidFill>
                <a:sysClr val="window" lastClr="FFFFFF"/>
              </a:solidFill>
              <a:latin typeface="Segoe UI"/>
              <a:cs typeface="+mn-cs"/>
            </a:endParaRPr>
          </a:p>
        </p:txBody>
      </p:sp>
      <p:sp>
        <p:nvSpPr>
          <p:cNvPr id="10" name="Скругленный прямоугольник 4"/>
          <p:cNvSpPr/>
          <p:nvPr/>
        </p:nvSpPr>
        <p:spPr>
          <a:xfrm>
            <a:off x="539552" y="2379291"/>
            <a:ext cx="2054300" cy="9742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fontAlgn="auto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ysClr val="window" lastClr="FFFFFF"/>
                </a:solidFill>
                <a:latin typeface="+mn-lt"/>
                <a:cs typeface="+mn-cs"/>
              </a:rPr>
              <a:t>Международные билатеральные гранты </a:t>
            </a:r>
            <a:endParaRPr lang="ru-RU" b="1" dirty="0">
              <a:solidFill>
                <a:sysClr val="window" lastClr="FFFFFF"/>
              </a:solidFill>
              <a:latin typeface="+mn-lt"/>
              <a:cs typeface="+mn-cs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530374" y="1205978"/>
            <a:ext cx="2054300" cy="9742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fontAlgn="auto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ysClr val="window" lastClr="FFFFFF"/>
                </a:solidFill>
                <a:latin typeface="+mn-lt"/>
                <a:cs typeface="+mn-cs"/>
              </a:rPr>
              <a:t>Академические обмены</a:t>
            </a:r>
            <a:endParaRPr lang="ru-RU" b="1" dirty="0">
              <a:solidFill>
                <a:sysClr val="window" lastClr="FFFFFF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88024" y="5639146"/>
            <a:ext cx="2091934" cy="11366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fontAlgn="auto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ysClr val="window" lastClr="FFFFFF"/>
                </a:solidFill>
                <a:latin typeface="+mn-lt"/>
                <a:cs typeface="+mn-cs"/>
              </a:rPr>
              <a:t>Стажировки сотрудников, международные мастер-классы </a:t>
            </a:r>
            <a:endParaRPr lang="ru-RU" b="1" dirty="0">
              <a:solidFill>
                <a:sysClr val="window" lastClr="FFFFFF"/>
              </a:solidFill>
              <a:latin typeface="+mn-lt"/>
              <a:cs typeface="+mn-cs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6587430" y="1260771"/>
            <a:ext cx="2054300" cy="9742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fontAlgn="auto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ysClr val="window" lastClr="FFFFFF"/>
                </a:solidFill>
                <a:latin typeface="+mn-lt"/>
                <a:cs typeface="+mn-cs"/>
              </a:rPr>
              <a:t>Совместные научные программы и конференции </a:t>
            </a:r>
            <a:endParaRPr lang="ru-RU" b="1" dirty="0">
              <a:solidFill>
                <a:sysClr val="window" lastClr="FFFFFF"/>
              </a:solidFill>
              <a:latin typeface="+mn-lt"/>
              <a:cs typeface="+mn-cs"/>
            </a:endParaRPr>
          </a:p>
        </p:txBody>
      </p:sp>
      <p:sp>
        <p:nvSpPr>
          <p:cNvPr id="14" name="Скругленный прямоугольник 4"/>
          <p:cNvSpPr/>
          <p:nvPr/>
        </p:nvSpPr>
        <p:spPr>
          <a:xfrm>
            <a:off x="2517700" y="5639146"/>
            <a:ext cx="2054300" cy="1167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fontAlgn="auto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ysClr val="window" lastClr="FFFFFF"/>
                </a:solidFill>
                <a:latin typeface="+mn-lt"/>
                <a:cs typeface="+mn-cs"/>
              </a:rPr>
              <a:t>Клеточные</a:t>
            </a:r>
            <a:r>
              <a:rPr lang="ru-RU" sz="1600" b="1" dirty="0" smtClean="0">
                <a:solidFill>
                  <a:sysClr val="window" lastClr="FFFFFF"/>
                </a:solidFill>
                <a:latin typeface="Segoe UI"/>
                <a:cs typeface="+mn-cs"/>
              </a:rPr>
              <a:t> технологии, онкология, </a:t>
            </a:r>
            <a:r>
              <a:rPr lang="ru-RU" sz="1600" b="1" dirty="0" err="1" smtClean="0">
                <a:solidFill>
                  <a:sysClr val="window" lastClr="FFFFFF"/>
                </a:solidFill>
                <a:latin typeface="Segoe UI"/>
                <a:cs typeface="+mn-cs"/>
              </a:rPr>
              <a:t>онкоиммунология</a:t>
            </a:r>
            <a:r>
              <a:rPr lang="ru-RU" sz="1600" b="1" dirty="0" smtClean="0">
                <a:solidFill>
                  <a:sysClr val="window" lastClr="FFFFFF"/>
                </a:solidFill>
                <a:latin typeface="Segoe UI"/>
                <a:cs typeface="+mn-cs"/>
              </a:rPr>
              <a:t>, урология </a:t>
            </a:r>
            <a:endParaRPr lang="ru-RU" sz="1600" b="1" dirty="0">
              <a:solidFill>
                <a:sysClr val="window" lastClr="FFFFFF"/>
              </a:solidFill>
              <a:latin typeface="Segoe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5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 bwMode="auto">
          <a:xfrm>
            <a:off x="-142875" y="4491038"/>
            <a:ext cx="2963863" cy="12700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3918" y="2724655"/>
            <a:ext cx="896144" cy="896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0052" name="Рисунок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538" y="18143538"/>
            <a:ext cx="52927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Рисунок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025" y="18281650"/>
            <a:ext cx="51562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0456" y="4259403"/>
            <a:ext cx="858308" cy="85904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4696" y="4210240"/>
            <a:ext cx="1080120" cy="107829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" name="Стрелка вниз 3"/>
          <p:cNvSpPr/>
          <p:nvPr/>
        </p:nvSpPr>
        <p:spPr>
          <a:xfrm>
            <a:off x="6226731" y="4211158"/>
            <a:ext cx="950517" cy="467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9545" y="4733033"/>
            <a:ext cx="950517" cy="9497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7" name="Прямоугольник 46"/>
          <p:cNvSpPr/>
          <p:nvPr/>
        </p:nvSpPr>
        <p:spPr>
          <a:xfrm>
            <a:off x="4886676" y="3727451"/>
            <a:ext cx="375611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b="1" dirty="0" err="1">
                <a:solidFill>
                  <a:schemeClr val="bg1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Индуцирование</a:t>
            </a:r>
            <a:r>
              <a:rPr lang="ru-RU" b="1" dirty="0">
                <a:solidFill>
                  <a:schemeClr val="bg1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ИПС </a:t>
            </a:r>
            <a:r>
              <a:rPr lang="ru-RU" b="1" dirty="0" smtClean="0">
                <a:solidFill>
                  <a:schemeClr val="bg1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клеток</a:t>
            </a:r>
            <a:endParaRPr lang="en-US" altLang="zh-CN" b="1" dirty="0">
              <a:solidFill>
                <a:schemeClr val="bg1"/>
              </a:solidFill>
              <a:latin typeface="Segoe UI Light" pitchFamily="34" charset="0"/>
              <a:ea typeface="Microsoft YaHei" pitchFamily="34" charset="-122"/>
              <a:cs typeface="Segoe UI Light" pitchFamily="34" charset="0"/>
            </a:endParaRPr>
          </a:p>
        </p:txBody>
      </p:sp>
      <p:sp>
        <p:nvSpPr>
          <p:cNvPr id="130071" name="TextBox 6"/>
          <p:cNvSpPr txBox="1">
            <a:spLocks noChangeArrowheads="1"/>
          </p:cNvSpPr>
          <p:nvPr/>
        </p:nvSpPr>
        <p:spPr bwMode="auto">
          <a:xfrm>
            <a:off x="5738763" y="5747382"/>
            <a:ext cx="18367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Формирование эмбриональных </a:t>
            </a:r>
            <a:r>
              <a:rPr lang="ru-RU" altLang="ru-RU" sz="1600" b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тел</a:t>
            </a:r>
            <a:endParaRPr lang="en-US" altLang="ru-RU" sz="1600" b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sp>
        <p:nvSpPr>
          <p:cNvPr id="130072" name="TextBox 50"/>
          <p:cNvSpPr txBox="1">
            <a:spLocks noChangeArrowheads="1"/>
          </p:cNvSpPr>
          <p:nvPr/>
        </p:nvSpPr>
        <p:spPr bwMode="auto">
          <a:xfrm>
            <a:off x="7312417" y="5393439"/>
            <a:ext cx="1835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1400" b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Метод флюоресцирующих антител. Маркер </a:t>
            </a:r>
            <a:r>
              <a:rPr lang="ru-RU" altLang="ru-RU" sz="14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стволовых </a:t>
            </a:r>
            <a:r>
              <a:rPr lang="ru-RU" altLang="ru-RU" sz="1400" b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клеток</a:t>
            </a:r>
            <a:endParaRPr lang="en-US" altLang="ru-RU" sz="1400" b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sp>
        <p:nvSpPr>
          <p:cNvPr id="130073" name="TextBox 51"/>
          <p:cNvSpPr txBox="1">
            <a:spLocks noChangeArrowheads="1"/>
          </p:cNvSpPr>
          <p:nvPr/>
        </p:nvSpPr>
        <p:spPr bwMode="auto">
          <a:xfrm>
            <a:off x="4418768" y="5317017"/>
            <a:ext cx="1835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Колонии ИПС клеток</a:t>
            </a:r>
            <a:r>
              <a:rPr lang="ru-RU" altLang="ru-RU" sz="1600" b="1" dirty="0">
                <a:solidFill>
                  <a:schemeClr val="bg1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.</a:t>
            </a:r>
            <a:endParaRPr lang="en-US" altLang="ru-RU" sz="1600" b="1" dirty="0">
              <a:solidFill>
                <a:schemeClr val="bg1"/>
              </a:solidFill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4538" y="1420994"/>
            <a:ext cx="885524" cy="9631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4353286" y="1306904"/>
            <a:ext cx="22875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 err="1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Кератоциты</a:t>
            </a:r>
            <a:r>
              <a:rPr lang="ru-RU" altLang="ru-RU" sz="1600" b="1" i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</a:t>
            </a:r>
            <a:endParaRPr lang="en-US" altLang="ru-RU" sz="1600" b="1" i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роговицы </a:t>
            </a:r>
            <a:endParaRPr lang="ru-RU" altLang="ru-RU" sz="1600" b="1" i="1" dirty="0" smtClean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человека</a:t>
            </a:r>
            <a:endParaRPr lang="ru-RU" altLang="ru-RU" sz="1600" b="1" i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</a:t>
            </a:r>
            <a:endParaRPr lang="en-US" altLang="ru-RU" sz="1600" b="1" i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pic>
        <p:nvPicPr>
          <p:cNvPr id="36" name="Picture 2" descr="C:\Users\1\Desktop\nprot.2009.241-F1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42" y="2635657"/>
            <a:ext cx="917575" cy="9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C:\Users\1\Desktop\apmlarge9.jpg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48078" y="1340932"/>
            <a:ext cx="1290978" cy="140829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5" name="Штриховая стрелка вправо 44"/>
          <p:cNvSpPr/>
          <p:nvPr/>
        </p:nvSpPr>
        <p:spPr bwMode="auto">
          <a:xfrm>
            <a:off x="1481558" y="1325651"/>
            <a:ext cx="1632903" cy="1494649"/>
          </a:xfrm>
          <a:prstGeom prst="stripedRightArrow">
            <a:avLst>
              <a:gd name="adj1" fmla="val 50000"/>
              <a:gd name="adj2" fmla="val 5055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39056" y="1602845"/>
            <a:ext cx="19368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ru-RU" sz="1400" b="1" dirty="0">
                <a:solidFill>
                  <a:srgbClr val="000000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</a:t>
            </a:r>
            <a:r>
              <a:rPr lang="ru-RU" sz="1100" b="1" i="1" dirty="0">
                <a:solidFill>
                  <a:srgbClr val="000000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Эпигенетическое перепрограммирование факторами: </a:t>
            </a:r>
            <a:r>
              <a:rPr lang="en-US" altLang="zh-CN" sz="1100" b="1" i="1" dirty="0">
                <a:solidFill>
                  <a:srgbClr val="000000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Oct3/4, Sox2, </a:t>
            </a:r>
            <a:endParaRPr lang="ru-RU" altLang="zh-CN" sz="1100" b="1" i="1" dirty="0">
              <a:solidFill>
                <a:srgbClr val="000000"/>
              </a:solidFill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zh-CN" sz="1100" b="1" i="1" dirty="0">
                <a:solidFill>
                  <a:srgbClr val="000000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c-</a:t>
            </a:r>
            <a:r>
              <a:rPr lang="en-US" altLang="zh-CN" sz="1100" b="1" i="1" dirty="0" err="1">
                <a:solidFill>
                  <a:srgbClr val="000000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Myc</a:t>
            </a:r>
            <a:r>
              <a:rPr lang="en-US" altLang="zh-CN" sz="1100" b="1" i="1" dirty="0">
                <a:solidFill>
                  <a:srgbClr val="000000"/>
                </a:solidFill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, Klf4</a:t>
            </a:r>
            <a:endParaRPr lang="zh-CN" altLang="en-US" sz="1100" b="1" i="1" dirty="0">
              <a:solidFill>
                <a:srgbClr val="000000"/>
              </a:solidFill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pic>
        <p:nvPicPr>
          <p:cNvPr id="48" name="Picture 2" descr="C:\Users\1\Desktop\ipscells.jpg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3458537" y="1397044"/>
            <a:ext cx="1421918" cy="132761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0" name="TextBox 49"/>
          <p:cNvSpPr txBox="1"/>
          <p:nvPr/>
        </p:nvSpPr>
        <p:spPr>
          <a:xfrm>
            <a:off x="427332" y="2975262"/>
            <a:ext cx="389178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itchFamily="34" charset="0"/>
                <a:cs typeface="Segoe UI Light" pitchFamily="34" charset="0"/>
              </a:rPr>
              <a:t>Takahashi, K; Yamanaka, S  Induction of pluripotent stem cells from mouse embryonic and adult fibroblast cultures by defined factors. Cell 126 (4): 663—676. (2006) </a:t>
            </a:r>
          </a:p>
        </p:txBody>
      </p:sp>
      <p:pic>
        <p:nvPicPr>
          <p:cNvPr id="51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0" b="12656"/>
          <a:stretch>
            <a:fillRect/>
          </a:stretch>
        </p:blipFill>
        <p:spPr bwMode="auto">
          <a:xfrm>
            <a:off x="425570" y="3621593"/>
            <a:ext cx="1737949" cy="164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130948" y="3672171"/>
            <a:ext cx="2646363" cy="215443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ru-RU" b="1" u="sng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Роговица человека</a:t>
            </a:r>
            <a:r>
              <a:rPr lang="ru-RU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Эпителий;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err="1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Боуменова</a:t>
            </a:r>
            <a:r>
              <a:rPr 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мембрана;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Строма;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err="1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Десцементова</a:t>
            </a:r>
            <a:r>
              <a:rPr 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оболочка;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Эндотелий роговицы.</a:t>
            </a:r>
          </a:p>
          <a:p>
            <a:pPr>
              <a:buFontTx/>
              <a:buChar char="-"/>
            </a:pPr>
            <a:endParaRPr lang="ru-RU" b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  <a:p>
            <a:pPr>
              <a:buFontTx/>
              <a:buChar char="-"/>
            </a:pPr>
            <a:endParaRPr lang="en-US" b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7440816" y="1407742"/>
            <a:ext cx="1134617" cy="936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9056" y="711439"/>
            <a:ext cx="76378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 Light" pitchFamily="34" charset="0"/>
                <a:cs typeface="Segoe UI Light" pitchFamily="34" charset="0"/>
              </a:rPr>
              <a:t>Дифференциация индуцированных плюрипотентных стволовых клеток в эндотелиальные клетки роговицы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7" y="0"/>
            <a:ext cx="91440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СОВМЕСТНЫЕ ИССЛЕДОВАНИЯ БГМУ  И ХАРБИНСКОГО МЕДИЦИНСКОГО УНИВЕРСИТЕТА – «зеркальные» лаборатории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282" y="760518"/>
            <a:ext cx="778338" cy="84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4369545" y="2590016"/>
            <a:ext cx="22875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Фибробласты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кожи 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 smtClean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человека</a:t>
            </a:r>
            <a:endParaRPr lang="ru-RU" altLang="ru-RU" sz="1600" b="1" i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600" b="1" i="1" dirty="0">
                <a:latin typeface="Segoe UI Light" pitchFamily="34" charset="0"/>
                <a:ea typeface="MS PGothic" pitchFamily="34" charset="-128"/>
                <a:cs typeface="Segoe UI Light" pitchFamily="34" charset="0"/>
              </a:rPr>
              <a:t> </a:t>
            </a:r>
            <a:endParaRPr lang="en-US" altLang="ru-RU" sz="1600" b="1" i="1" dirty="0">
              <a:latin typeface="Segoe UI Light" pitchFamily="34" charset="0"/>
              <a:ea typeface="MS PGothic" pitchFamily="34" charset="-128"/>
              <a:cs typeface="Segoe UI Light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86373982"/>
              </p:ext>
            </p:extLst>
          </p:nvPr>
        </p:nvGraphicFramePr>
        <p:xfrm>
          <a:off x="48078" y="5207894"/>
          <a:ext cx="5261532" cy="1650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 bwMode="auto">
          <a:xfrm>
            <a:off x="-142875" y="4491038"/>
            <a:ext cx="2963863" cy="12700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0052" name="Рисунок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538" y="18143538"/>
            <a:ext cx="52927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Рисунок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025" y="18281650"/>
            <a:ext cx="51562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080" y="999054"/>
            <a:ext cx="500306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Изучение влияния </a:t>
            </a:r>
            <a:r>
              <a:rPr lang="ru-RU" sz="1400" b="1" dirty="0" err="1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моносиалового</a:t>
            </a:r>
            <a:r>
              <a:rPr lang="ru-RU" sz="14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ганглиозида</a:t>
            </a:r>
            <a:r>
              <a:rPr lang="ru-RU" sz="14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GM1 на модели экспериментальной алкогольной зависимости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7" y="0"/>
            <a:ext cx="91440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СОВМЕСТНЫЕ ИССЛЕДОВАНИЯ БГМУ И ХАРБИНСКОГО МЕДИЦИНСКОГО УНИВЕРСИТЕТА – «зеркальные» лаборатории.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РОССИЙСКО-КИТАЙСКИЙ МЕДИЦИНСКИЙ НАУЧНО-ОБРАЗОВАТЕЛЬНЫЙ </a:t>
            </a:r>
            <a:r>
              <a:rPr lang="ru-RU" b="1" dirty="0" smtClean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ЦЕНТР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45" y="932260"/>
            <a:ext cx="778338" cy="84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979712" y="1601228"/>
            <a:ext cx="331943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ct val="25000"/>
              </a:spcBef>
              <a:buClr>
                <a:srgbClr val="CC0000"/>
              </a:buClr>
              <a:buFont typeface="Wingdings" charset="2"/>
              <a:buChar char="n"/>
            </a:pPr>
            <a:r>
              <a:rPr lang="ru-RU" altLang="ru-RU" dirty="0">
                <a:solidFill>
                  <a:schemeClr val="bg1"/>
                </a:solidFill>
              </a:rPr>
              <a:t>О</a:t>
            </a:r>
            <a:r>
              <a:rPr lang="ru-RU" altLang="ru-RU" dirty="0" smtClean="0">
                <a:solidFill>
                  <a:schemeClr val="bg1"/>
                </a:solidFill>
              </a:rPr>
              <a:t>ценка влияния GM1 на нейроны головного мозга в условиях токсического поражения этанолом</a:t>
            </a:r>
            <a:r>
              <a:rPr lang="ru-RU" altLang="ru-RU" dirty="0" smtClean="0"/>
              <a:t>. </a:t>
            </a:r>
            <a:endParaRPr lang="ru-RU" altLang="ru-RU" dirty="0"/>
          </a:p>
        </p:txBody>
      </p:sp>
      <p:pic>
        <p:nvPicPr>
          <p:cNvPr id="39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621" y="2856956"/>
            <a:ext cx="1507916" cy="2123814"/>
          </a:xfrm>
          <a:prstGeom prst="rect">
            <a:avLst/>
          </a:prstGeom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7" y="3448050"/>
            <a:ext cx="2380304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1" y="2054998"/>
            <a:ext cx="1393574" cy="139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Изображение 8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621" y="5153595"/>
            <a:ext cx="1569270" cy="149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Изображение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0" y="5157192"/>
            <a:ext cx="1615901" cy="14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80907009"/>
              </p:ext>
            </p:extLst>
          </p:nvPr>
        </p:nvGraphicFramePr>
        <p:xfrm>
          <a:off x="5150995" y="1074547"/>
          <a:ext cx="3999503" cy="568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8" name="Рисунок 17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75" y="5364733"/>
            <a:ext cx="1872208" cy="149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90" y="5348268"/>
            <a:ext cx="1959868" cy="1463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7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О ПОДГОТОВКЕ СПЕЦИАЛИСТОВ </a:t>
            </a:r>
          </a:p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ДЛЯ ЦЕНТРОВ ПОЗИЦИОННО-ЭМИССИОННОЙ ТОМОГРАФИИ</a:t>
            </a:r>
          </a:p>
          <a:p>
            <a:pPr algn="ctr" eaLnBrk="0" hangingPunct="0">
              <a:defRPr/>
            </a:pPr>
            <a:endParaRPr lang="ru-RU" sz="2000" b="1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85919913"/>
              </p:ext>
            </p:extLst>
          </p:nvPr>
        </p:nvGraphicFramePr>
        <p:xfrm>
          <a:off x="179512" y="1051458"/>
          <a:ext cx="4924138" cy="2460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863599" y="2189366"/>
            <a:ext cx="593725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633687" y="2186883"/>
            <a:ext cx="595313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8792" name="Прямоугольник 9"/>
          <p:cNvSpPr>
            <a:spLocks noChangeArrowheads="1"/>
          </p:cNvSpPr>
          <p:nvPr/>
        </p:nvSpPr>
        <p:spPr bwMode="auto">
          <a:xfrm>
            <a:off x="-270669" y="2942098"/>
            <a:ext cx="2862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Обеспечение кадровых потребностей ОАО «РОСНАНО»</a:t>
            </a:r>
          </a:p>
        </p:txBody>
      </p:sp>
      <p:sp>
        <p:nvSpPr>
          <p:cNvPr id="118793" name="Прямоугольник 10"/>
          <p:cNvSpPr>
            <a:spLocks noChangeArrowheads="1"/>
          </p:cNvSpPr>
          <p:nvPr/>
        </p:nvSpPr>
        <p:spPr bwMode="auto">
          <a:xfrm>
            <a:off x="2555032" y="2942098"/>
            <a:ext cx="27511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Создание и развитие кадрового потенциала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наноиндустрии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 Российской Федерации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9968" y="4598654"/>
            <a:ext cx="2617718" cy="781050"/>
          </a:xfrm>
          <a:prstGeom prst="roundRect">
            <a:avLst>
              <a:gd name="adj" fmla="val 1965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 b="1" dirty="0">
              <a:latin typeface="Segoe UI Light" pitchFamily="34" charset="0"/>
              <a:cs typeface="Segoe UI Light" pitchFamily="34" charset="0"/>
            </a:endParaRPr>
          </a:p>
          <a:p>
            <a:pPr algn="ctr" eaLnBrk="0" hangingPunct="0">
              <a:defRPr/>
            </a:pP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Руководители ПЭТ/КТ</a:t>
            </a:r>
            <a:r>
              <a:rPr lang="en-US" sz="1600" b="1" dirty="0"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центров и филиалов </a:t>
            </a:r>
          </a:p>
          <a:p>
            <a:pPr algn="ctr" eaLnBrk="0" hangingPunct="0">
              <a:defRPr/>
            </a:pPr>
            <a:endParaRPr lang="ru-RU" sz="1600" b="1" dirty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2458" y="5481012"/>
            <a:ext cx="2613025" cy="781050"/>
          </a:xfrm>
          <a:prstGeom prst="roundRect">
            <a:avLst>
              <a:gd name="adj" fmla="val 19651"/>
            </a:avLst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 b="1" dirty="0">
              <a:latin typeface="Segoe UI Light" pitchFamily="34" charset="0"/>
              <a:cs typeface="Segoe UI Light" pitchFamily="34" charset="0"/>
            </a:endParaRPr>
          </a:p>
          <a:p>
            <a:pPr algn="ctr" eaLnBrk="0" hangingPunct="0">
              <a:defRPr/>
            </a:pP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Руководители ПЭТ/КТ</a:t>
            </a:r>
            <a:r>
              <a:rPr lang="en-US" sz="1600" b="1" dirty="0"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центров и филиалов </a:t>
            </a:r>
          </a:p>
          <a:p>
            <a:pPr algn="ctr" eaLnBrk="0" hangingPunct="0">
              <a:defRPr/>
            </a:pPr>
            <a:endParaRPr lang="ru-RU" sz="1600" b="1" dirty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93020" y="4593474"/>
            <a:ext cx="2547067" cy="781050"/>
          </a:xfrm>
          <a:prstGeom prst="roundRect">
            <a:avLst/>
          </a:prstGeom>
          <a:solidFill>
            <a:srgbClr val="FF9393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Радиохимики,</a:t>
            </a:r>
            <a:r>
              <a:rPr lang="en-US" sz="1600" b="1" dirty="0"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 провизоры-аналитики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67124" y="5478756"/>
            <a:ext cx="2543075" cy="781050"/>
          </a:xfrm>
          <a:prstGeom prst="roundRect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latin typeface="Segoe UI Light" pitchFamily="34" charset="0"/>
                <a:cs typeface="Segoe UI Light" pitchFamily="34" charset="0"/>
              </a:rPr>
              <a:t>Медицинские физики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7309" y="4057862"/>
            <a:ext cx="5136348" cy="369888"/>
          </a:xfrm>
          <a:prstGeom prst="rect">
            <a:avLst/>
          </a:prstGeom>
          <a:solidFill>
            <a:srgbClr val="27E12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СЛУШАТЕЛЕЙ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3" descr="C:\Users\1-212\Desktop\img_31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7229"/>
            <a:ext cx="3563889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944909" y="6023140"/>
            <a:ext cx="1758950" cy="708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latin typeface="Segoe UI Light" pitchFamily="34" charset="0"/>
                <a:cs typeface="Segoe UI Light" pitchFamily="34" charset="0"/>
              </a:rPr>
              <a:t>Грант РОСНАНО </a:t>
            </a:r>
          </a:p>
        </p:txBody>
      </p:sp>
      <p:pic>
        <p:nvPicPr>
          <p:cNvPr id="20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594" y="5976572"/>
            <a:ext cx="1187625" cy="76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783890" y="1318430"/>
            <a:ext cx="3221521" cy="1926310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Ежегодная премия </a:t>
            </a:r>
            <a:endParaRPr lang="ru-RU" sz="1600" b="1" dirty="0" smtClean="0">
              <a:solidFill>
                <a:srgbClr val="FF0000"/>
              </a:solidFill>
              <a:latin typeface="Segoe UI Light" pitchFamily="34" charset="0"/>
              <a:cs typeface="Segoe UI Light" pitchFamily="34" charset="0"/>
            </a:endParaRPr>
          </a:p>
          <a:p>
            <a:pPr algn="ctr" eaLnBrk="0" hangingPunct="0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в </a:t>
            </a:r>
            <a:r>
              <a:rPr lang="ru-RU" sz="1600" b="1" dirty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сфере медицинского и фармацевтического образования России. Номинация </a:t>
            </a:r>
            <a:endParaRPr lang="ru-RU" sz="1600" b="1" dirty="0" smtClean="0">
              <a:solidFill>
                <a:srgbClr val="FF0000"/>
              </a:solidFill>
              <a:latin typeface="Segoe UI Light" pitchFamily="34" charset="0"/>
              <a:cs typeface="Segoe UI Light" pitchFamily="34" charset="0"/>
            </a:endParaRPr>
          </a:p>
          <a:p>
            <a:pPr algn="ctr" eaLnBrk="0" hangingPunct="0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«</a:t>
            </a:r>
            <a:r>
              <a:rPr lang="ru-RU" sz="1600" b="1" dirty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За лучшую практику учебно-методического сопровождения образовательных программ»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7999" y="4225895"/>
            <a:ext cx="339824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К.н. 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до </a:t>
            </a: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35 лет 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– </a:t>
            </a:r>
            <a:r>
              <a:rPr lang="ru-RU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78</a:t>
            </a: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чел. (10%)</a:t>
            </a:r>
          </a:p>
          <a:p>
            <a:pPr algn="just" eaLnBrk="0" hangingPunct="0">
              <a:defRPr/>
            </a:pPr>
            <a:r>
              <a:rPr lang="ru-RU" b="1" dirty="0" err="1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Д.н</a:t>
            </a: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.  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до 40 лет – </a:t>
            </a:r>
            <a:r>
              <a:rPr lang="ru-RU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12</a:t>
            </a: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 чел.  (3,6 %)</a:t>
            </a:r>
          </a:p>
          <a:p>
            <a:pPr eaLnBrk="0" hangingPunct="0">
              <a:defRPr/>
            </a:pP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Подготовлено </a:t>
            </a:r>
            <a:r>
              <a:rPr lang="ru-RU" b="1" dirty="0" err="1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докт.наук</a:t>
            </a: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за последние 5 лет  - </a:t>
            </a:r>
            <a:r>
              <a:rPr lang="ru-RU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39</a:t>
            </a:r>
            <a:r>
              <a:rPr lang="ru-RU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чел. </a:t>
            </a:r>
          </a:p>
          <a:p>
            <a:pPr algn="just" eaLnBrk="0" hangingPunct="0">
              <a:defRPr/>
            </a:pPr>
            <a:endParaRPr lang="ru-RU" b="1" dirty="0">
              <a:solidFill>
                <a:prstClr val="black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26668" y="1459165"/>
            <a:ext cx="4910601" cy="4158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Работают </a:t>
            </a:r>
            <a:r>
              <a:rPr lang="en-US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3431 </a:t>
            </a:r>
            <a:r>
              <a:rPr lang="en-US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 </a:t>
            </a: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сотрудник 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6732" y="3619748"/>
            <a:ext cx="8069724" cy="446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Профессорско-преподавательский состав </a:t>
            </a:r>
            <a:r>
              <a:rPr lang="ru-RU" altLang="ru-RU" sz="2000" b="1" dirty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 </a:t>
            </a: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- </a:t>
            </a:r>
            <a:r>
              <a:rPr lang="ru-RU" altLang="ru-RU" sz="2000" b="1" dirty="0" smtClean="0">
                <a:solidFill>
                  <a:srgbClr val="FF0000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995</a:t>
            </a: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 сотрудников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20856" y="5730963"/>
            <a:ext cx="3666810" cy="446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Клиника 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53958" y="5738137"/>
            <a:ext cx="2874338" cy="446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986,</a:t>
            </a: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 из них 200 врачей 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8046" y="6265065"/>
            <a:ext cx="5534071" cy="446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Клиническая стоматологическая поликлиника 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22753" y="6265066"/>
            <a:ext cx="2586690" cy="446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92</a:t>
            </a:r>
            <a:r>
              <a:rPr lang="ru-RU" altLang="ru-RU" sz="2000" b="1" dirty="0" smtClean="0">
                <a:solidFill>
                  <a:prstClr val="black"/>
                </a:solidFill>
                <a:latin typeface="Segoe UI Light" pitchFamily="34" charset="0"/>
                <a:ea typeface="Calibri" pitchFamily="34" charset="0"/>
                <a:cs typeface="Segoe UI Light" pitchFamily="34" charset="0"/>
              </a:rPr>
              <a:t>, из них 41 врач 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  <p:sp>
        <p:nvSpPr>
          <p:cNvPr id="28" name="Скругленный прямоугольник 4"/>
          <p:cNvSpPr/>
          <p:nvPr/>
        </p:nvSpPr>
        <p:spPr>
          <a:xfrm>
            <a:off x="56433" y="4225895"/>
            <a:ext cx="1449052" cy="5315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5730" tIns="62865" rIns="125730" bIns="62865" spcCol="1270" anchor="ctr"/>
          <a:lstStyle/>
          <a:p>
            <a:pPr algn="ctr" defTabSz="1466850">
              <a:defRPr/>
            </a:pP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Доктора наук</a:t>
            </a:r>
          </a:p>
        </p:txBody>
      </p:sp>
      <p:sp>
        <p:nvSpPr>
          <p:cNvPr id="29" name="Скругленный прямоугольник 4"/>
          <p:cNvSpPr/>
          <p:nvPr/>
        </p:nvSpPr>
        <p:spPr>
          <a:xfrm>
            <a:off x="1659675" y="4225895"/>
            <a:ext cx="1844246" cy="5315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5730" tIns="62865" rIns="125730" bIns="62865" spcCol="1270" anchor="ctr"/>
          <a:lstStyle/>
          <a:p>
            <a:pPr algn="ctr" defTabSz="1466850">
              <a:defRPr/>
            </a:pP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Кандидаты наук</a:t>
            </a:r>
          </a:p>
        </p:txBody>
      </p:sp>
      <p:sp>
        <p:nvSpPr>
          <p:cNvPr id="31" name="Скругленный прямоугольник 4"/>
          <p:cNvSpPr/>
          <p:nvPr/>
        </p:nvSpPr>
        <p:spPr>
          <a:xfrm>
            <a:off x="56434" y="4997023"/>
            <a:ext cx="1449051" cy="6369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5730" tIns="62865" rIns="125730" bIns="62865" spcCol="1270" anchor="ctr"/>
          <a:lstStyle/>
          <a:p>
            <a:pPr algn="ctr" defTabSz="1466850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256 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(</a:t>
            </a: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25,7%)</a:t>
            </a:r>
            <a:endParaRPr lang="ru-RU" sz="2000" b="1" dirty="0">
              <a:solidFill>
                <a:prstClr val="black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32" name="Скругленный прямоугольник 4"/>
          <p:cNvSpPr/>
          <p:nvPr/>
        </p:nvSpPr>
        <p:spPr>
          <a:xfrm>
            <a:off x="1637408" y="4997023"/>
            <a:ext cx="1844247" cy="5315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5730" tIns="62865" rIns="125730" bIns="62865" spcCol="1270" anchor="ctr"/>
          <a:lstStyle/>
          <a:p>
            <a:pPr algn="ctr" defTabSz="1466850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644</a:t>
            </a: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(64,6%)</a:t>
            </a:r>
            <a:endParaRPr lang="ru-RU" sz="2000" b="1" dirty="0">
              <a:solidFill>
                <a:prstClr val="black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42547" y="4229071"/>
            <a:ext cx="187220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ru-RU" b="1" dirty="0" err="1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Остепененность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Segoe UI Light" pitchFamily="34" charset="0"/>
                <a:cs typeface="Segoe UI Light" pitchFamily="34" charset="0"/>
              </a:rPr>
              <a:t>НПС</a:t>
            </a:r>
            <a:r>
              <a:rPr lang="ru-RU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b="1" dirty="0" smtClean="0">
                <a:solidFill>
                  <a:srgbClr val="FF2D2D"/>
                </a:solidFill>
                <a:latin typeface="Segoe UI Light" pitchFamily="34" charset="0"/>
                <a:cs typeface="Segoe UI Light" pitchFamily="34" charset="0"/>
              </a:rPr>
              <a:t>87,3%</a:t>
            </a:r>
            <a:endParaRPr lang="ru-RU" b="1" dirty="0">
              <a:solidFill>
                <a:srgbClr val="FF2D2D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0921" y="963154"/>
            <a:ext cx="491060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Обучаются </a:t>
            </a:r>
            <a:r>
              <a:rPr lang="en-US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7 453 </a:t>
            </a:r>
            <a:r>
              <a:rPr lang="en-US" sz="20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студента</a:t>
            </a:r>
            <a:endParaRPr lang="ru-RU" sz="2000" b="1" dirty="0">
              <a:solidFill>
                <a:prstClr val="black"/>
              </a:solidFill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76" y="1163209"/>
            <a:ext cx="3217271" cy="2143270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7920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БАШКИРСКИЙ </a:t>
            </a:r>
            <a:r>
              <a:rPr lang="ru-RU" sz="20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ГОСУДАРСТВЕННЫЙ МЕДИЦИНСКИЙ УНИВЕРСИТЕТ</a:t>
            </a:r>
            <a:br>
              <a:rPr lang="ru-RU" sz="20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</a:br>
            <a:endParaRPr lang="ru-RU" sz="2000" b="1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30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6"/>
            <a:ext cx="864368" cy="8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642547" y="1978952"/>
            <a:ext cx="491060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Общий 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объем финансирования в 2017 году - </a:t>
            </a:r>
            <a:r>
              <a:rPr lang="ru-RU" sz="2000" b="1" dirty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2738,4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млн.руб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., </a:t>
            </a:r>
            <a:endParaRPr lang="en-US" sz="2000" b="1" dirty="0" smtClean="0">
              <a:solidFill>
                <a:prstClr val="black"/>
              </a:solidFill>
              <a:latin typeface="Segoe UI Light" pitchFamily="34" charset="0"/>
              <a:cs typeface="Segoe UI Light" pitchFamily="34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из 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них - </a:t>
            </a:r>
            <a:r>
              <a:rPr lang="ru-RU" sz="2000" b="1" dirty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921,5 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- федеральный бюджет, </a:t>
            </a:r>
            <a:endParaRPr lang="en-US" sz="2000" b="1" dirty="0" smtClean="0">
              <a:solidFill>
                <a:prstClr val="black"/>
              </a:solidFill>
              <a:latin typeface="Segoe UI Light" pitchFamily="34" charset="0"/>
              <a:cs typeface="Segoe UI Light" pitchFamily="34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763,7</a:t>
            </a: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- ПДД, </a:t>
            </a:r>
            <a:r>
              <a:rPr lang="ru-RU" sz="2000" b="1" dirty="0" smtClean="0">
                <a:solidFill>
                  <a:srgbClr val="FF0000"/>
                </a:solidFill>
                <a:latin typeface="Segoe UI Light" pitchFamily="34" charset="0"/>
                <a:cs typeface="Segoe UI Light" pitchFamily="34" charset="0"/>
              </a:rPr>
              <a:t>1080,2</a:t>
            </a:r>
            <a:r>
              <a:rPr lang="ru-RU" sz="2000" b="1" dirty="0" smtClean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Segoe UI Light" pitchFamily="34" charset="0"/>
                <a:cs typeface="Segoe UI Light" pitchFamily="34" charset="0"/>
              </a:rPr>
              <a:t>- ОМС</a:t>
            </a:r>
            <a:endParaRPr lang="ru-RU" altLang="ru-RU" sz="2000" b="1" dirty="0">
              <a:solidFill>
                <a:prstClr val="black"/>
              </a:solidFill>
              <a:latin typeface="Segoe UI Light" pitchFamily="34" charset="0"/>
              <a:ea typeface="Calibri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ъект 2"/>
          <p:cNvSpPr>
            <a:spLocks noGrp="1"/>
          </p:cNvSpPr>
          <p:nvPr>
            <p:ph idx="1"/>
          </p:nvPr>
        </p:nvSpPr>
        <p:spPr>
          <a:xfrm>
            <a:off x="0" y="2636912"/>
            <a:ext cx="9144000" cy="2952328"/>
          </a:xfr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	</a:t>
            </a:r>
            <a:r>
              <a:rPr lang="ru-RU" sz="28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Фундаментальные исследования, в рамках рассмотренных структурных блоков, к 2025 должны принести результаты, имеющие потенциал для последующих клинических испытаний и внедрения в клиническую практику </a:t>
            </a:r>
            <a:r>
              <a:rPr lang="ru-RU" sz="2800" b="1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технологий, отвечающих национальным интересам Российской </a:t>
            </a:r>
            <a:r>
              <a:rPr lang="ru-RU" sz="2800" b="1" dirty="0" smtClean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Федерации.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8460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buFont typeface="Arial" pitchFamily="34" charset="0"/>
              <a:buNone/>
            </a:pPr>
            <a:endParaRPr lang="ru-RU" altLang="zh-CN" sz="2800" b="1" dirty="0" smtClean="0">
              <a:solidFill>
                <a:schemeClr val="bg1"/>
              </a:solidFill>
              <a:latin typeface="Segoe UI" pitchFamily="34" charset="0"/>
              <a:ea typeface="Microsoft YaHei" pitchFamily="34" charset="-122"/>
              <a:cs typeface="Segoe UI" pitchFamily="34" charset="0"/>
            </a:endParaRPr>
          </a:p>
          <a:p>
            <a:pPr algn="ctr" eaLnBrk="1" hangingPunct="1">
              <a:lnSpc>
                <a:spcPct val="60000"/>
              </a:lnSpc>
              <a:buFont typeface="Arial" pitchFamily="34" charset="0"/>
              <a:buNone/>
            </a:pPr>
            <a:r>
              <a:rPr lang="ru-RU" altLang="zh-CN" sz="2800" b="1" dirty="0" smtClean="0">
                <a:solidFill>
                  <a:schemeClr val="bg1"/>
                </a:solidFill>
                <a:latin typeface="Segoe UI Light" pitchFamily="34" charset="0"/>
                <a:ea typeface="Microsoft YaHei" pitchFamily="34" charset="-122"/>
                <a:cs typeface="Segoe UI Light" pitchFamily="34" charset="0"/>
              </a:rPr>
              <a:t>ЗАКЛЮЧЕНИЕ</a:t>
            </a:r>
          </a:p>
          <a:p>
            <a:pPr algn="ctr" eaLnBrk="1" hangingPunct="1">
              <a:lnSpc>
                <a:spcPct val="60000"/>
              </a:lnSpc>
              <a:buFont typeface="Arial" pitchFamily="34" charset="0"/>
              <a:buNone/>
            </a:pPr>
            <a:endParaRPr lang="en-US" altLang="zh-CN" sz="2800" b="1" dirty="0">
              <a:solidFill>
                <a:schemeClr val="bg1"/>
              </a:solidFill>
              <a:latin typeface="Segoe UI Light" pitchFamily="34" charset="0"/>
              <a:ea typeface="Microsoft YaHei" pitchFamily="34" charset="-122"/>
              <a:cs typeface="Segoe U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F0592A8B-1C5B-4056-85B0-1C7F3E9CD3A9}" type="slidenum">
              <a:rPr lang="ru-RU" smtClean="0">
                <a:solidFill>
                  <a:srgbClr val="898989"/>
                </a:solidFill>
              </a:rPr>
              <a:pPr eaLnBrk="1" hangingPunct="1"/>
              <a:t>21</a:t>
            </a:fld>
            <a:endParaRPr lang="ru-RU" smtClean="0">
              <a:solidFill>
                <a:srgbClr val="898989"/>
              </a:solidFill>
            </a:endParaRPr>
          </a:p>
        </p:txBody>
      </p:sp>
      <p:sp>
        <p:nvSpPr>
          <p:cNvPr id="65540" name="Прямоугольник 1"/>
          <p:cNvSpPr>
            <a:spLocks noChangeArrowheads="1"/>
          </p:cNvSpPr>
          <p:nvPr/>
        </p:nvSpPr>
        <p:spPr bwMode="auto">
          <a:xfrm>
            <a:off x="0" y="2591575"/>
            <a:ext cx="9144000" cy="1341906"/>
          </a:xfrm>
          <a:prstGeom prst="rect">
            <a:avLst/>
          </a:prstGeom>
          <a:solidFill>
            <a:srgbClr val="002060">
              <a:alpha val="66000"/>
            </a:srgbClr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endParaRPr lang="ru-RU" sz="3600" b="1" dirty="0" smtClean="0">
              <a:latin typeface="Segoe UI Light" pitchFamily="34" charset="0"/>
              <a:cs typeface="Segoe UI Light" pitchFamily="34" charset="0"/>
            </a:endParaRPr>
          </a:p>
          <a:p>
            <a:pPr algn="ctr" eaLnBrk="0" hangingPunct="0">
              <a:lnSpc>
                <a:spcPct val="70000"/>
              </a:lnSpc>
              <a:defRPr/>
            </a:pPr>
            <a:r>
              <a:rPr lang="ru-RU" sz="4400" b="1" dirty="0" smtClean="0">
                <a:latin typeface="Segoe UI Light" pitchFamily="34" charset="0"/>
                <a:cs typeface="Segoe UI Light" pitchFamily="34" charset="0"/>
              </a:rPr>
              <a:t>БЛАГОДАРЮ ЗА ВНИМАНИЕ!</a:t>
            </a:r>
            <a:endParaRPr lang="en-US" sz="4400" b="1" dirty="0" smtClean="0">
              <a:latin typeface="Segoe UI Light" pitchFamily="34" charset="0"/>
              <a:cs typeface="Segoe UI Light" pitchFamily="34" charset="0"/>
            </a:endParaRPr>
          </a:p>
          <a:p>
            <a:pPr algn="ctr" eaLnBrk="0" hangingPunct="0">
              <a:lnSpc>
                <a:spcPct val="70000"/>
              </a:lnSpc>
              <a:defRPr/>
            </a:pPr>
            <a:endParaRPr lang="ru-RU" sz="3600" b="1" dirty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5621238" y="4960029"/>
            <a:ext cx="3528070" cy="1908215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Контактная информация: </a:t>
            </a:r>
          </a:p>
          <a:p>
            <a:pPr eaLnBrk="0" hangingPunct="0"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450008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г.Уфа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, ул.Ленина,3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  <a:hlinkClick r:id="rId3"/>
              </a:rPr>
              <a:t>www.bashgmu.ru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pPr eaLnBrk="0" hangingPunct="0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Тел/факс: +7 347 272 4173 </a:t>
            </a:r>
          </a:p>
          <a:p>
            <a:pPr eaLnBrk="0" hangingPunct="0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е-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mail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</a:rPr>
              <a:t>: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itchFamily="34" charset="0"/>
                <a:cs typeface="Segoe UI Light" pitchFamily="34" charset="0"/>
                <a:hlinkClick r:id="rId4"/>
              </a:rPr>
              <a:t>rectorat@bashgmu.ru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2103877"/>
            <a:ext cx="9144000" cy="487698"/>
          </a:xfrm>
          <a:prstGeom prst="rect">
            <a:avLst/>
          </a:prstGeom>
          <a:solidFill>
            <a:schemeClr val="tx2">
              <a:lumMod val="60000"/>
              <a:lumOff val="40000"/>
              <a:alpha val="66000"/>
            </a:schemeClr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endParaRPr lang="ru-RU" sz="3600" b="1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78A03D23-2A4B-428D-B2A5-EC818E817A49}" type="slidenum">
              <a:rPr lang="ru-RU" smtClean="0">
                <a:solidFill>
                  <a:srgbClr val="898989"/>
                </a:solidFill>
              </a:rPr>
              <a:pPr/>
              <a:t>3</a:t>
            </a:fld>
            <a:endParaRPr lang="ru-RU" smtClean="0">
              <a:solidFill>
                <a:srgbClr val="89898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595" y="5492553"/>
            <a:ext cx="2115135" cy="584775"/>
          </a:xfrm>
          <a:prstGeom prst="rect">
            <a:avLst/>
          </a:prstGeom>
          <a:solidFill>
            <a:srgbClr val="FF0000"/>
          </a:solidFill>
          <a:effectLst>
            <a:glow>
              <a:schemeClr val="accent1">
                <a:alpha val="40000"/>
              </a:schemeClr>
            </a:glow>
            <a:outerShdw blurRad="139700" dir="2400000" sx="71000" sy="71000" rotWithShape="0">
              <a:srgbClr val="000000">
                <a:alpha val="35000"/>
              </a:srgbClr>
            </a:outerShdw>
            <a:reflection endPos="0" dir="5400000" sy="-100000" algn="bl" rotWithShape="0"/>
            <a:softEdge rad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ФАРМАКОЛОГИЯ, ФАРМАЦИЯ</a:t>
            </a:r>
            <a:endParaRPr lang="ru-RU" sz="16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7458" y="5554187"/>
            <a:ext cx="1857134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ГЕНОМИКА, </a:t>
            </a:r>
          </a:p>
          <a:p>
            <a:pPr algn="ctr" eaLnBrk="0" hangingPunct="0"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ПРОТЕОМИКА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16942" y="5369443"/>
            <a:ext cx="2327741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МИКРОБИОЛОГИЯ, </a:t>
            </a:r>
          </a:p>
          <a:p>
            <a:pPr algn="ctr" eaLnBrk="0" hangingPunct="0"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ИММУНОЛОГИЯ </a:t>
            </a:r>
          </a:p>
          <a:p>
            <a:pPr algn="ctr" eaLnBrk="0" hangingPunct="0"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И БИОТЕХНОЛОГИЯ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827743" y="5306796"/>
            <a:ext cx="2143906" cy="107955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Segoe UI" pitchFamily="34" charset="0"/>
                <a:ea typeface="+mj-ea"/>
                <a:cs typeface="Segoe UI" pitchFamily="34" charset="0"/>
              </a:rPr>
              <a:t>РАЗРАБОТКА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Segoe UI" pitchFamily="34" charset="0"/>
                <a:ea typeface="+mj-ea"/>
                <a:cs typeface="Segoe UI" pitchFamily="34" charset="0"/>
              </a:rPr>
              <a:t>НОВОГО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Segoe UI" pitchFamily="34" charset="0"/>
                <a:ea typeface="+mj-ea"/>
                <a:cs typeface="Segoe UI" pitchFamily="34" charset="0"/>
              </a:rPr>
              <a:t>ОБОРУДОВАНИЯ, МАТЕРИАЛОВ</a:t>
            </a:r>
          </a:p>
        </p:txBody>
      </p:sp>
      <p:sp>
        <p:nvSpPr>
          <p:cNvPr id="7" name="Стрелка вверх 6"/>
          <p:cNvSpPr/>
          <p:nvPr/>
        </p:nvSpPr>
        <p:spPr>
          <a:xfrm rot="10800000">
            <a:off x="834931" y="4309046"/>
            <a:ext cx="642613" cy="1183507"/>
          </a:xfrm>
          <a:prstGeom prst="upArrow">
            <a:avLst/>
          </a:prstGeom>
          <a:solidFill>
            <a:srgbClr val="CA18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800000">
            <a:off x="3275856" y="4309044"/>
            <a:ext cx="604488" cy="1029863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 rot="10800000">
            <a:off x="7704060" y="4160109"/>
            <a:ext cx="558767" cy="113372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 rot="10800000">
            <a:off x="5533646" y="4160109"/>
            <a:ext cx="615095" cy="1327734"/>
          </a:xfrm>
          <a:prstGeom prst="upArrow">
            <a:avLst/>
          </a:prstGeom>
          <a:solidFill>
            <a:srgbClr val="27E1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54289" name="Заголовок 1"/>
          <p:cNvSpPr>
            <a:spLocks noGrp="1"/>
          </p:cNvSpPr>
          <p:nvPr>
            <p:ph type="title"/>
          </p:nvPr>
        </p:nvSpPr>
        <p:spPr>
          <a:xfrm>
            <a:off x="590550" y="125413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8" name="Заголовок 19"/>
          <p:cNvSpPr txBox="1">
            <a:spLocks/>
          </p:cNvSpPr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Segoe UI Light" pitchFamily="34" charset="0"/>
                <a:ea typeface="Open Sans Light" pitchFamily="34" charset="0"/>
                <a:cs typeface="Segoe UI Light" pitchFamily="34" charset="0"/>
              </a:rPr>
              <a:t>СТРУКТУРНЫЕ БЛОКИ</a:t>
            </a:r>
            <a:r>
              <a:rPr lang="ru-RU" sz="2400" b="1" u="sng" dirty="0" smtClean="0">
                <a:solidFill>
                  <a:schemeClr val="bg1"/>
                </a:solidFill>
                <a:latin typeface="Segoe UI Light" pitchFamily="34" charset="0"/>
                <a:ea typeface="Open Sans Light" pitchFamily="34" charset="0"/>
                <a:cs typeface="Segoe UI Light" pitchFamily="34" charset="0"/>
              </a:rPr>
              <a:t/>
            </a:r>
            <a:br>
              <a:rPr lang="ru-RU" sz="2400" b="1" u="sng" dirty="0" smtClean="0">
                <a:solidFill>
                  <a:schemeClr val="bg1"/>
                </a:solidFill>
                <a:latin typeface="Segoe UI Light" pitchFamily="34" charset="0"/>
                <a:ea typeface="Open Sans Light" pitchFamily="34" charset="0"/>
                <a:cs typeface="Segoe UI Light" pitchFamily="34" charset="0"/>
              </a:rPr>
            </a:br>
            <a:r>
              <a:rPr lang="ru-RU" sz="2400" b="1" dirty="0" smtClean="0">
                <a:solidFill>
                  <a:sysClr val="window" lastClr="FFFFFF"/>
                </a:solidFill>
                <a:latin typeface="Segoe UI Light" pitchFamily="34" charset="0"/>
                <a:ea typeface="Open Sans Light" pitchFamily="34" charset="0"/>
                <a:cs typeface="Segoe UI Light" pitchFamily="34" charset="0"/>
              </a:rPr>
              <a:t> процесса перехода </a:t>
            </a:r>
            <a:r>
              <a:rPr lang="ru-RU" sz="2400" b="1" dirty="0" smtClean="0">
                <a:solidFill>
                  <a:srgbClr val="FFFFFF"/>
                </a:solidFill>
                <a:latin typeface="Segoe UI Light" pitchFamily="34" charset="0"/>
                <a:ea typeface="Open Sans Light" pitchFamily="34" charset="0"/>
                <a:cs typeface="Segoe UI Light" pitchFamily="34" charset="0"/>
              </a:rPr>
              <a:t>фундаментальной</a:t>
            </a:r>
            <a:r>
              <a:rPr lang="ru-RU" sz="2400" b="1" dirty="0" smtClean="0">
                <a:solidFill>
                  <a:sysClr val="window" lastClr="FFFFFF"/>
                </a:solidFill>
                <a:latin typeface="Segoe UI Light" pitchFamily="34" charset="0"/>
                <a:ea typeface="Open Sans Light" pitchFamily="34" charset="0"/>
                <a:cs typeface="Segoe UI Light" pitchFamily="34" charset="0"/>
              </a:rPr>
              <a:t> научной разработки в практические результаты</a:t>
            </a:r>
            <a:endParaRPr lang="ru-RU" sz="2400" b="1" dirty="0">
              <a:solidFill>
                <a:sysClr val="window" lastClr="FFFFFF"/>
              </a:solidFill>
              <a:latin typeface="Segoe UI Light" pitchFamily="34" charset="0"/>
              <a:ea typeface="Open Sans Light" pitchFamily="34" charset="0"/>
              <a:cs typeface="Segoe UI Light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11825" y="1268412"/>
            <a:ext cx="2143239" cy="2844677"/>
            <a:chOff x="430414" y="1257360"/>
            <a:chExt cx="2704355" cy="179071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30414" y="1257360"/>
              <a:ext cx="2704355" cy="1790714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7964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7964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6" name="Скругленный прямоугольник 4"/>
            <p:cNvSpPr/>
            <p:nvPr/>
          </p:nvSpPr>
          <p:spPr>
            <a:xfrm>
              <a:off x="758363" y="1542637"/>
              <a:ext cx="2048456" cy="122016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600" b="1" dirty="0" smtClean="0">
                <a:solidFill>
                  <a:sysClr val="window" lastClr="FFFFFF"/>
                </a:solidFill>
                <a:latin typeface="Segoe UI"/>
                <a:cs typeface="+mn-cs"/>
              </a:endParaRP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6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НОВЫЕ </a:t>
              </a:r>
              <a:endParaRPr lang="ru-RU" sz="1600" b="1" dirty="0">
                <a:solidFill>
                  <a:sysClr val="window" lastClr="FFFFFF"/>
                </a:solidFill>
                <a:latin typeface="Segoe UI"/>
                <a:cs typeface="+mn-cs"/>
              </a:endParaRP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ПРИБОРЫ, МАТЕРИАЛЫ,</a:t>
              </a: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6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ИМПОРТО-ЗАМЕЩЕНИЕ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(Научные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основы и применения информационных технологий в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медицине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err="1">
                  <a:solidFill>
                    <a:sysClr val="window" lastClr="FFFFFF"/>
                  </a:solidFill>
                  <a:latin typeface="Segoe UI"/>
                </a:rPr>
                <a:t>Согл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</a:rPr>
                <a:t>.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</a:rPr>
                <a:t>Программе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</a:rPr>
                <a:t>фундаментальных научных исследований государственных академий наук на 2013 - 2020 годы)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000" b="1" dirty="0">
                <a:solidFill>
                  <a:sysClr val="window" lastClr="FFFFFF"/>
                </a:solidFill>
                <a:latin typeface="Segoe UI"/>
                <a:cs typeface="+mn-cs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352463" y="1268412"/>
            <a:ext cx="2451272" cy="2961115"/>
            <a:chOff x="607982" y="1764703"/>
            <a:chExt cx="2301089" cy="1283371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607982" y="1764703"/>
              <a:ext cx="2301089" cy="1283371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9" name="Скругленный прямоугольник 4"/>
            <p:cNvSpPr/>
            <p:nvPr/>
          </p:nvSpPr>
          <p:spPr>
            <a:xfrm>
              <a:off x="714980" y="1898145"/>
              <a:ext cx="2117653" cy="1076133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ДИАГНОСТИЧЕСКИЕ 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ТЕСТ-СИСТЕМЫ 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ДЛЯ ДИАГНОСТИКИ 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ЗАБОЛЕВАНИЙ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(Биотехнология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/>
              </a:r>
              <a:b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</a:br>
              <a:r>
                <a:rPr lang="ru-RU" sz="1000" b="1" dirty="0" err="1">
                  <a:solidFill>
                    <a:sysClr val="window" lastClr="FFFFFF"/>
                  </a:solidFill>
                  <a:latin typeface="Segoe UI"/>
                  <a:cs typeface="+mn-cs"/>
                </a:rPr>
                <a:t>Согл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.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Программе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фундаментальных научных исследований государственных академий наук на 2013 - 2020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годы)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600" b="1" dirty="0" smtClean="0">
                <a:solidFill>
                  <a:sysClr val="window" lastClr="FFFFFF"/>
                </a:solidFill>
                <a:latin typeface="Segoe UI"/>
                <a:cs typeface="+mn-cs"/>
              </a:endParaRP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600" b="1" dirty="0">
                <a:solidFill>
                  <a:sysClr val="window" lastClr="FFFFFF"/>
                </a:solidFill>
                <a:latin typeface="Segoe UI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833083" y="1281812"/>
            <a:ext cx="2016224" cy="2826684"/>
            <a:chOff x="535381" y="1810587"/>
            <a:chExt cx="2477778" cy="1352177"/>
          </a:xfrm>
          <a:solidFill>
            <a:srgbClr val="27E12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535381" y="1810587"/>
              <a:ext cx="2477778" cy="135217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5" name="Скругленный прямоугольник 4"/>
            <p:cNvSpPr/>
            <p:nvPr/>
          </p:nvSpPr>
          <p:spPr>
            <a:xfrm>
              <a:off x="670600" y="1878605"/>
              <a:ext cx="2295392" cy="1220160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ПЕРСОНАЛИЗИРОВАННАЯ МЕДИЦИНА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(Молекулярная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генетика, механизмы реализации генетической информации,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биоинженерия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err="1">
                  <a:solidFill>
                    <a:sysClr val="window" lastClr="FFFFFF"/>
                  </a:solidFill>
                  <a:latin typeface="Segoe UI"/>
                </a:rPr>
                <a:t>Согл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</a:rPr>
                <a:t>.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</a:rPr>
                <a:t>Программе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</a:rPr>
                <a:t>фундаментальных научных исследований государственных академий наук на 2013 - 2020 годы)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000" b="1" dirty="0">
                <a:solidFill>
                  <a:sysClr val="window" lastClr="FFFFFF"/>
                </a:solidFill>
                <a:latin typeface="Segoe UI"/>
                <a:cs typeface="+mn-cs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584" y="1281812"/>
            <a:ext cx="2301308" cy="2918143"/>
            <a:chOff x="430414" y="1729549"/>
            <a:chExt cx="2704355" cy="1352177"/>
          </a:xfrm>
          <a:solidFill>
            <a:srgbClr val="FF8181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430414" y="1729549"/>
              <a:ext cx="2704355" cy="135217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8" name="Скругленный прямоугольник 4"/>
            <p:cNvSpPr/>
            <p:nvPr/>
          </p:nvSpPr>
          <p:spPr>
            <a:xfrm>
              <a:off x="582730" y="1782758"/>
              <a:ext cx="2418683" cy="1245759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НОВЫЕ ЛЕКАРСТВЕННЫЕ СРЕДСТВА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(Фундаментальные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физико-химические исследования механизмов физиологических процессов и создание на их основе фармакологических веществ и лекарственных форм для лечения и профилактики социально значимых заболеваний. </a:t>
              </a:r>
              <a:endParaRPr lang="ru-RU" sz="1000" b="1" dirty="0" smtClean="0">
                <a:solidFill>
                  <a:sysClr val="window" lastClr="FFFFFF"/>
                </a:solidFill>
                <a:latin typeface="Segoe UI"/>
                <a:cs typeface="+mn-cs"/>
              </a:endParaRP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 err="1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Согл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. </a:t>
              </a:r>
              <a:r>
                <a:rPr lang="ru-RU" sz="1000" b="1" dirty="0" smtClean="0">
                  <a:solidFill>
                    <a:sysClr val="window" lastClr="FFFFFF"/>
                  </a:solidFill>
                  <a:latin typeface="Segoe UI"/>
                  <a:cs typeface="+mn-cs"/>
                </a:rPr>
                <a:t>Программе </a:t>
              </a:r>
              <a:r>
                <a:rPr lang="ru-RU" sz="1000" b="1" dirty="0">
                  <a:solidFill>
                    <a:sysClr val="window" lastClr="FFFFFF"/>
                  </a:solidFill>
                  <a:latin typeface="Segoe UI"/>
                  <a:cs typeface="+mn-cs"/>
                </a:rPr>
                <a:t>фундаментальных научных исследований государственных академий наук на 2013 - 2020 годы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5554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3" descr="https://apf4.mail.ru/cgi-bin/readmsg/%D0%9D%D0%98%D0%98%20%D0%9E%D0%BD%D0%BA%D0%BE%D0%BB%D0%BE%D0%B3%D0%B8%D0%B8.jpg?id=13413765420000000636%3B0%3B3&amp;mode=attachment&amp;channel&amp;bs=658017&amp;bl=128651&amp;ct=image%2Fjpeg&amp;cn=%D0%9D%D0%98%D0%98%20%D0%9E%D0%BD%D0%BA%D0%BE%D0%BB%D0%BE%D0%B3%D0%B8%D0%B8.jpg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20483" name="AutoShape 16" descr="https://apf.mail.ru/cgi-bin/readmsg/%D0%9D%D0%98%D0%98%20%D0%9E%D0%BD%D0%BA%D0%BE%D0%BB%D0%BE%D0%B3%D0%B8%D0%B8.jpg?id=13413765420000000636%3B0%3B3&amp;exif=1&amp;bs=658017&amp;bl=128651&amp;ct=image%2Fjpeg&amp;cn=%D0%9D%D0%98%D0%98%20%D0%9E%D0%BD%D0%BA%D0%BE%D0%BB%D0%BE%D0%B3%D0%B8%D0%B8.jpg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20484" name="AutoShape 18" descr="https://apf.mail.ru/cgi-bin/readmsg/%D0%9D%D0%98%D0%98%20%D0%9E%D0%BD%D0%BA%D0%BE%D0%BB%D0%BE%D0%B3%D0%B8%D0%B8.jpg?id=13413765420000000636%3B0%3B3&amp;exif=1&amp;bs=658017&amp;bl=128651&amp;ct=image%2Fjpeg&amp;cn=%D0%9D%D0%98%D0%98%20%D0%9E%D0%BD%D0%BA%D0%BE%D0%BB%D0%BE%D0%B3%D0%B8%D0%B8.jpg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71600" y="1356347"/>
            <a:ext cx="1945729" cy="159356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4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Разработка новых лекарственных средств и форм </a:t>
            </a:r>
          </a:p>
        </p:txBody>
      </p:sp>
      <p:sp>
        <p:nvSpPr>
          <p:cNvPr id="26" name="Овал 25"/>
          <p:cNvSpPr/>
          <p:nvPr/>
        </p:nvSpPr>
        <p:spPr>
          <a:xfrm>
            <a:off x="6300192" y="1356347"/>
            <a:ext cx="1876648" cy="17287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Segoe UI" pitchFamily="34" charset="0"/>
                <a:cs typeface="Segoe UI" pitchFamily="34" charset="0"/>
              </a:rPr>
              <a:t>Разработка составов и </a:t>
            </a:r>
            <a:r>
              <a:rPr lang="ru-RU" sz="1400" b="1" dirty="0" smtClean="0">
                <a:latin typeface="Segoe UI" pitchFamily="34" charset="0"/>
                <a:cs typeface="Segoe UI" pitchFamily="34" charset="0"/>
              </a:rPr>
              <a:t>технологий </a:t>
            </a:r>
            <a:r>
              <a:rPr lang="ru-RU" sz="1400" b="1" dirty="0">
                <a:latin typeface="Segoe UI" pitchFamily="34" charset="0"/>
                <a:cs typeface="Segoe UI" pitchFamily="34" charset="0"/>
              </a:rPr>
              <a:t>лекарственных средств </a:t>
            </a:r>
          </a:p>
        </p:txBody>
      </p:sp>
      <p:sp>
        <p:nvSpPr>
          <p:cNvPr id="28" name="Овал 27"/>
          <p:cNvSpPr/>
          <p:nvPr/>
        </p:nvSpPr>
        <p:spPr>
          <a:xfrm>
            <a:off x="2429245" y="2949914"/>
            <a:ext cx="4448175" cy="9111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Segoe UI" pitchFamily="34" charset="0"/>
                <a:cs typeface="Segoe UI" pitchFamily="34" charset="0"/>
              </a:rPr>
              <a:t>Доклинические исследования перспективных </a:t>
            </a:r>
            <a:r>
              <a:rPr lang="ru-RU" sz="1400" b="1" dirty="0" smtClean="0">
                <a:latin typeface="Segoe UI" pitchFamily="34" charset="0"/>
                <a:cs typeface="Segoe UI" pitchFamily="34" charset="0"/>
              </a:rPr>
              <a:t>биологически активных соединений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13172" y="1433050"/>
            <a:ext cx="2880320" cy="14401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Segoe UI" pitchFamily="34" charset="0"/>
                <a:cs typeface="Segoe UI" pitchFamily="34" charset="0"/>
              </a:rPr>
              <a:t>Целенаправленный синтез </a:t>
            </a:r>
            <a:r>
              <a:rPr lang="ru-RU" sz="1400" b="1" dirty="0" smtClean="0">
                <a:latin typeface="Segoe UI" pitchFamily="34" charset="0"/>
                <a:cs typeface="Segoe UI" pitchFamily="34" charset="0"/>
              </a:rPr>
              <a:t>биологически активных соединений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7689" y="7938"/>
            <a:ext cx="9142413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000" b="1" dirty="0" smtClean="0">
                <a:latin typeface="Segoe UI Light" pitchFamily="34" charset="0"/>
                <a:cs typeface="Segoe UI Light" pitchFamily="34" charset="0"/>
              </a:rPr>
              <a:t>1.  ИЗЫСКАНИЯ В ОБЛАСТИ ФАРМАКОЛОГИИ, ФАРМАЦИИ. </a:t>
            </a:r>
          </a:p>
          <a:p>
            <a:pPr algn="ctr" eaLnBrk="0" hangingPunct="0">
              <a:defRPr/>
            </a:pPr>
            <a:r>
              <a:rPr lang="ru-RU" sz="2000" b="1" dirty="0" smtClean="0">
                <a:latin typeface="Segoe UI Light" pitchFamily="34" charset="0"/>
                <a:cs typeface="Segoe UI Light" pitchFamily="34" charset="0"/>
              </a:rPr>
              <a:t>РАЗРАБОТКА И ВНЕДРЕНИЕ НОВЫХ ЛЕКАРСТВЕННЫХ СРЕДСТВ</a:t>
            </a:r>
          </a:p>
          <a:p>
            <a:pPr algn="ctr" eaLnBrk="0" hangingPunct="0">
              <a:defRPr/>
            </a:pPr>
            <a:r>
              <a:rPr lang="ru-RU" sz="2000" b="1" dirty="0" smtClean="0">
                <a:latin typeface="Segoe UI" pitchFamily="34" charset="0"/>
                <a:cs typeface="Segoe UI" pitchFamily="34" charset="0"/>
              </a:rPr>
              <a:t> </a:t>
            </a:r>
            <a:endParaRPr lang="ru-RU" sz="20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3875131"/>
            <a:ext cx="716384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cs typeface="Segoe UI" pitchFamily="34" charset="0"/>
              </a:rPr>
              <a:t>Распоряжение Правительства РФ от 28.12.2012 № 2580-р 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cs typeface="Segoe UI" pitchFamily="34" charset="0"/>
              </a:rPr>
              <a:t>«Об утверждении Стратегии развития медицинской 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cs typeface="Segoe UI" pitchFamily="34" charset="0"/>
              </a:rPr>
              <a:t>науки в Российской Федерации на период до 2025 года»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20091" y="4732534"/>
            <a:ext cx="5266481" cy="6771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prstClr val="white"/>
                </a:solidFill>
                <a:latin typeface="Segoe UI" pitchFamily="34" charset="0"/>
                <a:cs typeface="Segoe UI" pitchFamily="34" charset="0"/>
              </a:rPr>
              <a:t> </a:t>
            </a:r>
            <a:r>
              <a:rPr lang="ru-RU" sz="1400" b="1" dirty="0">
                <a:solidFill>
                  <a:prstClr val="white"/>
                </a:solidFill>
                <a:latin typeface="Segoe UI" pitchFamily="34" charset="0"/>
                <a:cs typeface="Segoe UI" pitchFamily="34" charset="0"/>
              </a:rPr>
              <a:t>НАУЧНАЯ ПЛАТФОРМА МЕДИЦИНСКОЙ НАУКИ "ФАРМАКОЛОГИЯ</a:t>
            </a:r>
            <a:r>
              <a:rPr lang="ru-RU" sz="1400" b="1" dirty="0" smtClean="0">
                <a:solidFill>
                  <a:prstClr val="white"/>
                </a:solidFill>
                <a:latin typeface="Segoe UI" pitchFamily="34" charset="0"/>
                <a:cs typeface="Segoe UI" pitchFamily="34" charset="0"/>
              </a:rPr>
              <a:t>"</a:t>
            </a:r>
            <a:endParaRPr lang="ru-RU" sz="1400" b="1" dirty="0">
              <a:solidFill>
                <a:prstClr val="white"/>
              </a:solidFill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93613854"/>
              </p:ext>
            </p:extLst>
          </p:nvPr>
        </p:nvGraphicFramePr>
        <p:xfrm>
          <a:off x="132303" y="5071088"/>
          <a:ext cx="90420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Номер слайда 5"/>
          <p:cNvSpPr txBox="1">
            <a:spLocks noGrp="1"/>
          </p:cNvSpPr>
          <p:nvPr/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endParaRPr lang="ru-RU" sz="1200">
              <a:latin typeface="Arial" pitchFamily="34" charset="0"/>
            </a:endParaRP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3323009" y="1583452"/>
            <a:ext cx="2952750" cy="914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Тысячи БАВ</a:t>
            </a: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3786187" y="5716588"/>
            <a:ext cx="2162175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Менее 10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>
            <a:off x="4867275" y="2357934"/>
            <a:ext cx="1033462" cy="3384550"/>
          </a:xfrm>
          <a:prstGeom prst="line">
            <a:avLst/>
          </a:prstGeom>
          <a:noFill/>
          <a:ln w="76200" cmpd="thinThick">
            <a:solidFill>
              <a:schemeClr val="tx1"/>
            </a:solidFill>
            <a:round/>
            <a:headEnd/>
            <a:tailEnd type="stealt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3575422" y="2322512"/>
            <a:ext cx="1223962" cy="3384550"/>
          </a:xfrm>
          <a:prstGeom prst="line">
            <a:avLst/>
          </a:prstGeom>
          <a:noFill/>
          <a:ln w="66675" cmpd="thinThick">
            <a:solidFill>
              <a:schemeClr val="tx1"/>
            </a:solidFill>
            <a:round/>
            <a:headEnd/>
            <a:tailEnd type="stealt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6269408" y="1576665"/>
            <a:ext cx="288925" cy="4392613"/>
          </a:xfrm>
          <a:prstGeom prst="downArrow">
            <a:avLst>
              <a:gd name="adj1" fmla="val 50000"/>
              <a:gd name="adj2" fmla="val 380082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latin typeface="Garamond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838200" y="304800"/>
            <a:ext cx="662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539750" y="3860800"/>
            <a:ext cx="191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ru-RU" sz="1400" b="1">
              <a:latin typeface="Times New Roman" pitchFamily="18" charset="0"/>
            </a:endParaRPr>
          </a:p>
        </p:txBody>
      </p:sp>
      <p:sp>
        <p:nvSpPr>
          <p:cNvPr id="22540" name="Text Box 14"/>
          <p:cNvSpPr txBox="1">
            <a:spLocks noChangeArrowheads="1"/>
          </p:cNvSpPr>
          <p:nvPr/>
        </p:nvSpPr>
        <p:spPr bwMode="auto">
          <a:xfrm>
            <a:off x="533400" y="4572000"/>
            <a:ext cx="2614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ru-RU" sz="1400" b="1">
              <a:latin typeface="Times New Roman" pitchFamily="18" charset="0"/>
            </a:endParaRPr>
          </a:p>
        </p:txBody>
      </p:sp>
      <p:sp>
        <p:nvSpPr>
          <p:cNvPr id="22541" name="Text Box 15"/>
          <p:cNvSpPr txBox="1">
            <a:spLocks noChangeArrowheads="1"/>
          </p:cNvSpPr>
          <p:nvPr/>
        </p:nvSpPr>
        <p:spPr bwMode="auto">
          <a:xfrm>
            <a:off x="6948488" y="1052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6732240" y="1583452"/>
            <a:ext cx="2232248" cy="2585323"/>
          </a:xfrm>
          <a:prstGeom prst="rect">
            <a:avLst/>
          </a:prstGeom>
          <a:solidFill>
            <a:schemeClr val="accent2">
              <a:lumMod val="60000"/>
              <a:lumOff val="40000"/>
              <a:alpha val="49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b="1" dirty="0">
                <a:latin typeface="Times New Roman" pitchFamily="18" charset="0"/>
              </a:rPr>
              <a:t>В среднем на </a:t>
            </a:r>
            <a:r>
              <a:rPr lang="ru-RU" b="1" dirty="0" smtClean="0">
                <a:latin typeface="Times New Roman" pitchFamily="18" charset="0"/>
              </a:rPr>
              <a:t>разработку нового лекарственного средства </a:t>
            </a:r>
            <a:r>
              <a:rPr lang="ru-RU" b="1" dirty="0">
                <a:latin typeface="Times New Roman" pitchFamily="18" charset="0"/>
              </a:rPr>
              <a:t>со </a:t>
            </a:r>
            <a:r>
              <a:rPr lang="ru-RU" b="1" dirty="0" smtClean="0">
                <a:latin typeface="Times New Roman" pitchFamily="18" charset="0"/>
              </a:rPr>
              <a:t>стадии изыскания </a:t>
            </a:r>
            <a:r>
              <a:rPr lang="ru-RU" b="1" dirty="0">
                <a:latin typeface="Times New Roman" pitchFamily="18" charset="0"/>
              </a:rPr>
              <a:t>до </a:t>
            </a:r>
            <a:r>
              <a:rPr lang="ru-RU" b="1" dirty="0" smtClean="0">
                <a:latin typeface="Times New Roman" pitchFamily="18" charset="0"/>
              </a:rPr>
              <a:t>полного одобрения необходимо  потратить более </a:t>
            </a:r>
            <a:endParaRPr lang="ru-RU" b="1" dirty="0">
              <a:latin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</a:rPr>
              <a:t>20 </a:t>
            </a:r>
            <a:r>
              <a:rPr lang="ru-RU" b="1" dirty="0" smtClean="0">
                <a:latin typeface="Times New Roman" pitchFamily="18" charset="0"/>
              </a:rPr>
              <a:t>лет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22543" name="Text Box 18"/>
          <p:cNvSpPr txBox="1">
            <a:spLocks noChangeArrowheads="1"/>
          </p:cNvSpPr>
          <p:nvPr/>
        </p:nvSpPr>
        <p:spPr bwMode="auto">
          <a:xfrm>
            <a:off x="274936" y="3585329"/>
            <a:ext cx="2712888" cy="2862322"/>
          </a:xfrm>
          <a:prstGeom prst="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  <a:ln w="254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b="1" dirty="0">
                <a:latin typeface="Times New Roman" pitchFamily="18" charset="0"/>
              </a:rPr>
              <a:t>Из сотен тысяч БАВ, протестированных в </a:t>
            </a:r>
            <a:r>
              <a:rPr lang="ru-RU" b="1" dirty="0" smtClean="0">
                <a:latin typeface="Times New Roman" pitchFamily="18" charset="0"/>
              </a:rPr>
              <a:t>начале процесса </a:t>
            </a:r>
            <a:r>
              <a:rPr lang="ru-RU" b="1" dirty="0">
                <a:latin typeface="Times New Roman" pitchFamily="18" charset="0"/>
              </a:rPr>
              <a:t>по </a:t>
            </a:r>
            <a:r>
              <a:rPr lang="ru-RU" b="1" dirty="0" smtClean="0">
                <a:latin typeface="Times New Roman" pitchFamily="18" charset="0"/>
              </a:rPr>
              <a:t>изысканию лекарственных </a:t>
            </a:r>
            <a:r>
              <a:rPr lang="ru-RU" b="1" dirty="0">
                <a:latin typeface="Times New Roman" pitchFamily="18" charset="0"/>
              </a:rPr>
              <a:t>средств, только примерно 10-20 соединений в год </a:t>
            </a:r>
            <a:r>
              <a:rPr lang="ru-RU" b="1" dirty="0" smtClean="0">
                <a:latin typeface="Times New Roman" pitchFamily="18" charset="0"/>
              </a:rPr>
              <a:t>будут подвергнуты </a:t>
            </a:r>
            <a:r>
              <a:rPr lang="ru-RU" b="1" dirty="0">
                <a:latin typeface="Times New Roman" pitchFamily="18" charset="0"/>
              </a:rPr>
              <a:t>дальнейшим </a:t>
            </a:r>
            <a:r>
              <a:rPr lang="ru-RU" b="1" dirty="0" smtClean="0">
                <a:latin typeface="Times New Roman" pitchFamily="18" charset="0"/>
              </a:rPr>
              <a:t>исследованиям</a:t>
            </a:r>
            <a:r>
              <a:rPr lang="ru-RU" b="1" dirty="0">
                <a:latin typeface="Times New Roman" pitchFamily="18" charset="0"/>
              </a:rPr>
              <a:t> </a:t>
            </a:r>
          </a:p>
        </p:txBody>
      </p:sp>
      <p:sp>
        <p:nvSpPr>
          <p:cNvPr id="5137" name="Rectangle 19"/>
          <p:cNvSpPr>
            <a:spLocks noChangeArrowheads="1"/>
          </p:cNvSpPr>
          <p:nvPr/>
        </p:nvSpPr>
        <p:spPr bwMode="auto">
          <a:xfrm>
            <a:off x="0" y="-16373"/>
            <a:ext cx="9144000" cy="134806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Segoe UI Light" pitchFamily="34" charset="0"/>
                <a:cs typeface="Segoe UI Light" pitchFamily="34" charset="0"/>
              </a:rPr>
              <a:t>ПАРАДИГМА СОЗДАНИЯ ЛЕКАРСТВЕННЫХ СРЕДСТВ</a:t>
            </a: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ru-RU" sz="2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5443537" y="4014787"/>
            <a:ext cx="914400" cy="91440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Рисунок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746" y="3658736"/>
            <a:ext cx="2266108" cy="1512923"/>
          </a:xfrm>
        </p:spPr>
      </p:pic>
      <p:sp>
        <p:nvSpPr>
          <p:cNvPr id="2" name="Прямоугольник 1"/>
          <p:cNvSpPr/>
          <p:nvPr/>
        </p:nvSpPr>
        <p:spPr>
          <a:xfrm>
            <a:off x="260644" y="2276872"/>
            <a:ext cx="2808312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Оксиметилурацил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Иммурег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 разрешен для применения в 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медицине (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Авторы: Лазарева Д.Н., Алехин Е.К., В.А. Мышкин, В.В. 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Плечев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41308"/>
              </p:ext>
            </p:extLst>
          </p:nvPr>
        </p:nvGraphicFramePr>
        <p:xfrm>
          <a:off x="3362378" y="1439101"/>
          <a:ext cx="5616624" cy="3420626"/>
        </p:xfrm>
        <a:graphic>
          <a:graphicData uri="http://schemas.openxmlformats.org/drawingml/2006/table">
            <a:tbl>
              <a:tblPr/>
              <a:tblGrid>
                <a:gridCol w="1947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3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71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7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Представленные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Фармкомитет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Прошедшие клиническую апробацию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Разрешенные к применению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Оксиметилурацил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Оксиметилурацил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Оксиметилурацил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Каратолин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Каратолин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Каратолин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Ниглизин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Ниглизин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Горицвет сибирский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Горицвет сибирский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Горицвет сибирский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Эстуфалан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Эстуфалан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Эстуфалан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7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Клатропростин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Клатропростин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Клатропростин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91449" marR="91449"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6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Сульфакрилат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Сульфакрилат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Сульфакрилат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82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50800" y="1"/>
            <a:ext cx="5193200" cy="125266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От идеи до воплощения:</a:t>
            </a:r>
          </a:p>
          <a:p>
            <a:pPr algn="ctr" eaLnBrk="0" hangingPunct="0">
              <a:defRPr/>
            </a:pP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Фармакологическая субстанция - препарат</a:t>
            </a:r>
          </a:p>
        </p:txBody>
      </p:sp>
      <p:pic>
        <p:nvPicPr>
          <p:cNvPr id="8" name="Picture 9" descr="фото Д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2" y="159130"/>
            <a:ext cx="1289971" cy="196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64800" y="184951"/>
            <a:ext cx="2286000" cy="9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Заслуженный деятель науки РФ и РБ, лауреат Государственной премии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РФ, профессор, д.м.н.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Д.Н. Лазарева 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Д.Н. Лазарева</a:t>
            </a:r>
            <a:endParaRPr lang="ru-RU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585" y="5277176"/>
            <a:ext cx="2978430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Сульфокрилат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Силакрилат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(авторы В.В. 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Плечев,Г.В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Леплянин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А.И. 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Воробьева,</a:t>
            </a:r>
          </a:p>
          <a:p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И.А. 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Гайлюнас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04450" name="Picture 2" descr="http://sulfakrilat.com.ua/wp-content/uploads/2014/03/Sulfakrilat-new-pack-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11" y="5188055"/>
            <a:ext cx="2145257" cy="150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http://www.pso-care.ch/2-large_avena/kartalin-100m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18" y="5019791"/>
            <a:ext cx="1222736" cy="15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86301" y="5342012"/>
            <a:ext cx="2133817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из разработчиков 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препарата: 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Каратолин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проф. Х.М. Насыров</a:t>
            </a:r>
            <a:endParaRPr lang="ru-RU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26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1128"/>
            <a:ext cx="51689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D:\Untitled-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40" y="1341437"/>
            <a:ext cx="17446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12" y="1207711"/>
            <a:ext cx="4351337" cy="2747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848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000" b="1" dirty="0" smtClean="0">
                <a:latin typeface="Segoe UI Light" pitchFamily="34" charset="0"/>
                <a:cs typeface="Segoe UI Light" pitchFamily="34" charset="0"/>
              </a:rPr>
              <a:t>ЦЕЛЕНАПРАВЛЕННЫЙ СИНТЕЗ БАС: СИНТЕЗ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Segoe UI Light" pitchFamily="34" charset="0"/>
              </a:rPr>
              <a:t>ТИЕТАНГЕТЕРОЦИКЛОВ</a:t>
            </a:r>
          </a:p>
          <a:p>
            <a:pPr eaLnBrk="0" hangingPunct="0">
              <a:defRPr/>
            </a:pPr>
            <a:endParaRPr lang="ru-RU" sz="20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408" y="1199773"/>
            <a:ext cx="2548376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Государственное задание </a:t>
            </a:r>
            <a:r>
              <a:rPr lang="ru-RU" sz="1600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Башгосмедуниверситета</a:t>
            </a: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на 2015-2017 гг. (прикладные научные исследования)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9123" y="2878456"/>
            <a:ext cx="2528661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Разработка новых «</a:t>
            </a:r>
            <a:r>
              <a:rPr lang="ru-RU" sz="1600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drug</a:t>
            </a: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candidates</a:t>
            </a: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» в ряду </a:t>
            </a:r>
            <a:r>
              <a:rPr lang="ru-RU" sz="1600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тиетанов</a:t>
            </a:r>
            <a:r>
              <a:rPr lang="ru-RU" sz="1600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 для лечения психических расстройств </a:t>
            </a:r>
          </a:p>
        </p:txBody>
      </p:sp>
      <p:pic>
        <p:nvPicPr>
          <p:cNvPr id="26638" name="Рисунок 3" descr="фото 26 015"/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12408" r="1782" b="3366"/>
          <a:stretch>
            <a:fillRect/>
          </a:stretch>
        </p:blipFill>
        <p:spPr bwMode="auto">
          <a:xfrm>
            <a:off x="5873356" y="4581128"/>
            <a:ext cx="3108646" cy="212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7082" y="1148660"/>
            <a:ext cx="3528392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ru-RU" sz="1600" b="1">
                <a:solidFill>
                  <a:srgbClr val="FFFFFF"/>
                </a:solidFill>
                <a:latin typeface="Segoe UI Light" pitchFamily="34" charset="0"/>
              </a:rPr>
              <a:t>ЗАВЕРШЕНЫ:</a:t>
            </a:r>
          </a:p>
          <a:p>
            <a:pPr algn="ctr" eaLnBrk="0" hangingPunct="0"/>
            <a:r>
              <a:rPr lang="ru-RU" sz="1600" b="1">
                <a:solidFill>
                  <a:srgbClr val="FFFFFF"/>
                </a:solidFill>
                <a:latin typeface="Segoe UI Light" pitchFamily="34" charset="0"/>
              </a:rPr>
              <a:t>Цикл работ по изучению фармакологических свойств </a:t>
            </a:r>
          </a:p>
          <a:p>
            <a:pPr algn="ctr" eaLnBrk="0" hangingPunct="0"/>
            <a:r>
              <a:rPr lang="ru-RU" sz="1600" b="1">
                <a:solidFill>
                  <a:srgbClr val="FFFFFF"/>
                </a:solidFill>
                <a:latin typeface="Segoe UI Light" pitchFamily="34" charset="0"/>
              </a:rPr>
              <a:t>11-дезоксимизопростола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1356" y="1148660"/>
            <a:ext cx="4549977" cy="1077218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</a:rPr>
              <a:t>ПРОВОДЯТСЯ:</a:t>
            </a:r>
          </a:p>
          <a:p>
            <a:pPr algn="ctr" eaLnBrk="0" hangingPunct="0"/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</a:rPr>
              <a:t>Цикл работ по изучению нового комплексного соединения </a:t>
            </a:r>
            <a:r>
              <a:rPr lang="ru-RU" sz="1600" b="1" dirty="0" err="1">
                <a:solidFill>
                  <a:srgbClr val="FFFFFF"/>
                </a:solidFill>
                <a:latin typeface="Segoe UI Light" pitchFamily="34" charset="0"/>
              </a:rPr>
              <a:t>Лаппаконитина</a:t>
            </a: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</a:rPr>
              <a:t> с </a:t>
            </a:r>
          </a:p>
          <a:p>
            <a:pPr algn="ctr" eaLnBrk="0" hangingPunct="0"/>
            <a:r>
              <a:rPr lang="ru-RU" sz="1600" b="1" dirty="0" err="1">
                <a:solidFill>
                  <a:srgbClr val="FFFFFF"/>
                </a:solidFill>
                <a:latin typeface="Segoe UI Light" pitchFamily="34" charset="0"/>
              </a:rPr>
              <a:t>глицирризиновой</a:t>
            </a:r>
            <a:r>
              <a:rPr lang="ru-RU" sz="1600" b="1" dirty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ru-RU" sz="1600" b="1" dirty="0" smtClean="0">
                <a:solidFill>
                  <a:srgbClr val="FFFFFF"/>
                </a:solidFill>
                <a:latin typeface="Segoe UI Light" pitchFamily="34" charset="0"/>
              </a:rPr>
              <a:t>кислотой</a:t>
            </a:r>
            <a:endParaRPr lang="ru-RU" sz="1600" b="1" dirty="0">
              <a:solidFill>
                <a:srgbClr val="FFFFFF"/>
              </a:solidFill>
              <a:latin typeface="Segoe UI Light" pitchFamily="34" charset="0"/>
            </a:endParaRPr>
          </a:p>
        </p:txBody>
      </p:sp>
      <p:pic>
        <p:nvPicPr>
          <p:cNvPr id="64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5702300"/>
            <a:ext cx="1268413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3181350"/>
            <a:ext cx="19621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7082" y="4573786"/>
            <a:ext cx="419427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Segoe UI Light" pitchFamily="34" charset="0"/>
              </a:rPr>
              <a:t>Лекарственное средство «11-дезоксимизопростол» </a:t>
            </a:r>
            <a:br>
              <a:rPr lang="ru-RU" b="1" dirty="0">
                <a:solidFill>
                  <a:srgbClr val="FFFFFF"/>
                </a:solidFill>
                <a:latin typeface="Segoe UI Light" pitchFamily="34" charset="0"/>
              </a:rPr>
            </a:br>
            <a:r>
              <a:rPr lang="ru-RU" b="1" dirty="0">
                <a:solidFill>
                  <a:srgbClr val="FFFFFF"/>
                </a:solidFill>
                <a:latin typeface="Segoe UI Light" pitchFamily="34" charset="0"/>
              </a:rPr>
              <a:t>таблетки 11-дезоксимизопростол 0,2 мг</a:t>
            </a:r>
          </a:p>
        </p:txBody>
      </p:sp>
      <p:pic>
        <p:nvPicPr>
          <p:cNvPr id="64528" name="Picture 6" descr="IMG_19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702300"/>
            <a:ext cx="138906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9" name="Picture 7" descr="Картинка 26 из 3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5185"/>
            <a:ext cx="2254697" cy="172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0" name="Picture 2" descr="http://bgmy.ru/uploads/posts/2009-07/thumbs/1248436689_rrssrryorr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338388"/>
            <a:ext cx="1624012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1" name="Rectangle 7"/>
          <p:cNvSpPr>
            <a:spLocks noChangeArrowheads="1"/>
          </p:cNvSpPr>
          <p:nvPr/>
        </p:nvSpPr>
        <p:spPr bwMode="auto">
          <a:xfrm>
            <a:off x="2205038" y="2225675"/>
            <a:ext cx="22860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ru-RU" sz="1400" b="1">
                <a:latin typeface="Segoe UI Light" pitchFamily="34" charset="0"/>
              </a:rPr>
              <a:t>Заслуженный деятель науки РФ и РБ,  профессор, д.м.н. 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ru-RU" sz="1400" b="1">
                <a:latin typeface="Segoe UI Light" pitchFamily="34" charset="0"/>
              </a:rPr>
              <a:t>Ф.С. Зарудий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105758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hangingPunct="0"/>
            <a:endParaRPr lang="ru-RU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200" b="1">
                <a:solidFill>
                  <a:schemeClr val="bg1"/>
                </a:solidFill>
                <a:latin typeface="Segoe UI Light" pitchFamily="34" charset="0"/>
              </a:rPr>
              <a:t>ДОКЛИНИЧЕСКИЕ ИССЛЕДОВАНИЯ ПЕРСПЕКТИВНЫХ БАВ</a:t>
            </a:r>
          </a:p>
          <a:p>
            <a:pPr algn="ctr" eaLnBrk="0" hangingPunct="0"/>
            <a:endParaRPr lang="ru-RU" sz="2200" b="1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64535" name="Rectangle 7"/>
          <p:cNvSpPr>
            <a:spLocks noChangeArrowheads="1"/>
          </p:cNvSpPr>
          <p:nvPr/>
        </p:nvSpPr>
        <p:spPr bwMode="auto">
          <a:xfrm>
            <a:off x="6766344" y="2338388"/>
            <a:ext cx="2357019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ru-RU" sz="1400" b="1" dirty="0">
                <a:latin typeface="Segoe UI Light" pitchFamily="34" charset="0"/>
              </a:rPr>
              <a:t>Медаль "</a:t>
            </a:r>
            <a:r>
              <a:rPr lang="en-US" sz="1400" b="1" dirty="0">
                <a:latin typeface="Segoe UI Light" pitchFamily="34" charset="0"/>
              </a:rPr>
              <a:t>Innovations for investments to the future" </a:t>
            </a:r>
            <a:r>
              <a:rPr lang="ru-RU" sz="1400" b="1" dirty="0">
                <a:latin typeface="Segoe UI Light" pitchFamily="34" charset="0"/>
              </a:rPr>
              <a:t>Американо-Российского Делового Союза (</a:t>
            </a:r>
            <a:r>
              <a:rPr lang="en-US" sz="1400" b="1" dirty="0">
                <a:latin typeface="Segoe UI Light" pitchFamily="34" charset="0"/>
              </a:rPr>
              <a:t>ARBU) </a:t>
            </a:r>
            <a:r>
              <a:rPr lang="ru-RU" sz="1400" b="1" dirty="0">
                <a:latin typeface="Segoe UI Light" pitchFamily="34" charset="0"/>
              </a:rPr>
              <a:t>в рамках международной программы "</a:t>
            </a:r>
            <a:r>
              <a:rPr lang="en-US" sz="1400" b="1" dirty="0">
                <a:latin typeface="Segoe UI Light" pitchFamily="34" charset="0"/>
              </a:rPr>
              <a:t>Golden Galaxy"</a:t>
            </a:r>
            <a:endParaRPr lang="ru-RU" sz="1400" b="1" dirty="0">
              <a:latin typeface="Segoe UI Light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1" y="3995678"/>
            <a:ext cx="4469332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Антиаритмические свойства </a:t>
            </a:r>
            <a:r>
              <a:rPr lang="ru-RU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in</a:t>
            </a: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vitro</a:t>
            </a: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лекарственного средства (ЛС) </a:t>
            </a: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и </a:t>
            </a:r>
            <a:r>
              <a:rPr lang="ru-RU" b="1" dirty="0" smtClean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 фармакологической субстанции (ФС)</a:t>
            </a:r>
            <a:endParaRPr lang="ru-RU" b="1" dirty="0">
              <a:solidFill>
                <a:prstClr val="white"/>
              </a:solidFill>
              <a:latin typeface="Segoe UI Light" pitchFamily="34" charset="0"/>
              <a:cs typeface="Segoe UI Light" pitchFamily="34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Острая токсичность ЛС и ФС. </a:t>
            </a:r>
          </a:p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Хроническая токсичность ЛС и ФС. </a:t>
            </a:r>
          </a:p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Поиск оптимальной дозы ФС и ЛС.</a:t>
            </a:r>
          </a:p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Разработка </a:t>
            </a:r>
            <a:r>
              <a:rPr lang="ru-RU" b="1" dirty="0" smtClean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опытно-промышленного регламента </a:t>
            </a: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ФС и ЛС.</a:t>
            </a:r>
          </a:p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Разработка состава ЛС.</a:t>
            </a:r>
          </a:p>
          <a:p>
            <a:pPr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- </a:t>
            </a:r>
            <a:r>
              <a:rPr lang="ru-RU" b="1" dirty="0" err="1">
                <a:solidFill>
                  <a:prstClr val="white"/>
                </a:solidFill>
                <a:latin typeface="Segoe UI Light" pitchFamily="34" charset="0"/>
                <a:cs typeface="Segoe UI Light" pitchFamily="34" charset="0"/>
              </a:rPr>
              <a:t>Фармакокинетика</a:t>
            </a:r>
            <a:endParaRPr lang="ru-RU" b="1" dirty="0">
              <a:solidFill>
                <a:prstClr val="white"/>
              </a:solidFill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90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41" y="10526"/>
            <a:ext cx="914400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Дорожная </a:t>
            </a:r>
            <a:r>
              <a:rPr 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карта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</a:t>
            </a:r>
            <a:r>
              <a:rPr 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недрения в практическое здравоохранение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11-дезоксимизопростол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177724"/>
              </p:ext>
            </p:extLst>
          </p:nvPr>
        </p:nvGraphicFramePr>
        <p:xfrm>
          <a:off x="359568" y="1340768"/>
          <a:ext cx="8424863" cy="516004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65093"/>
                <a:gridCol w="1623587"/>
                <a:gridCol w="1296144"/>
                <a:gridCol w="1440160"/>
                <a:gridCol w="1799879"/>
              </a:tblGrid>
              <a:tr h="60663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Проектный этап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Стоимость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млн., </a:t>
                      </a:r>
                      <a:r>
                        <a:rPr lang="ru-RU" sz="1600" baseline="0" dirty="0" err="1" smtClean="0"/>
                        <a:t>руб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Стадия реализации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Сроки</a:t>
                      </a:r>
                      <a:r>
                        <a:rPr lang="ru-RU" sz="1600" baseline="0" dirty="0" smtClean="0"/>
                        <a:t> реализации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Исполнители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  <a:tr h="700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ИЗЫСКАНИЕ</a:t>
                      </a:r>
                      <a:r>
                        <a:rPr lang="en-US" sz="1400" dirty="0" smtClean="0"/>
                        <a:t> </a:t>
                      </a:r>
                      <a:r>
                        <a:rPr lang="ru-RU" sz="1400" dirty="0" smtClean="0"/>
                        <a:t>БАВ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Грант АН РБ, собственные </a:t>
                      </a:r>
                    </a:p>
                    <a:p>
                      <a:pPr algn="ctr"/>
                      <a:r>
                        <a:rPr lang="ru-RU" sz="1400" dirty="0" smtClean="0"/>
                        <a:t>средства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реализовано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УфИХ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  <a:tr h="7000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ЭКСПЕРИМЕНТАЛЬНЫЕ </a:t>
                      </a:r>
                    </a:p>
                    <a:p>
                      <a:r>
                        <a:rPr lang="ru-RU" sz="1400" dirty="0" smtClean="0"/>
                        <a:t>РАЗРАБОТКИ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Грант АН РБ, собственные </a:t>
                      </a:r>
                    </a:p>
                    <a:p>
                      <a:pPr algn="ctr"/>
                      <a:r>
                        <a:rPr lang="ru-RU" sz="1400" dirty="0" smtClean="0"/>
                        <a:t>средства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реализовано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УфИХ</a:t>
                      </a:r>
                      <a:r>
                        <a:rPr lang="ru-RU" sz="1400" dirty="0" smtClean="0"/>
                        <a:t>,</a:t>
                      </a:r>
                    </a:p>
                    <a:p>
                      <a:pPr algn="ctr"/>
                      <a:r>
                        <a:rPr lang="ru-RU" sz="1400" dirty="0" smtClean="0"/>
                        <a:t>БГМУ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  <a:tr h="5680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ДОКЛИНИЧЕСКИЕ ИССЛЕДОВАНИЯ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 44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реализовано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УфИХ</a:t>
                      </a:r>
                      <a:r>
                        <a:rPr lang="ru-RU" sz="1400" dirty="0" smtClean="0"/>
                        <a:t>,</a:t>
                      </a:r>
                    </a:p>
                    <a:p>
                      <a:pPr algn="ctr"/>
                      <a:r>
                        <a:rPr lang="ru-RU" sz="1400" dirty="0" smtClean="0"/>
                        <a:t>БГМУ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  <a:tr h="7662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КЛИНИЧЕСКИЕ</a:t>
                      </a:r>
                      <a:endParaRPr lang="en-US" sz="1400" dirty="0" smtClean="0"/>
                    </a:p>
                    <a:p>
                      <a:r>
                        <a:rPr lang="ru-RU" sz="1400" dirty="0" smtClean="0"/>
                        <a:t>ИССЛЕДОВАНИЯ (1 этап)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До 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Требуется </a:t>
                      </a:r>
                      <a:r>
                        <a:rPr lang="ru-RU" sz="1400" dirty="0" err="1" smtClean="0"/>
                        <a:t>финансирова-ние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err="1" smtClean="0"/>
                        <a:t>УфИХ</a:t>
                      </a:r>
                      <a:r>
                        <a:rPr lang="ru-RU" sz="1400" dirty="0" smtClean="0"/>
                        <a:t>, БГМУ </a:t>
                      </a:r>
                    </a:p>
                    <a:p>
                      <a:pPr algn="ctr">
                        <a:defRPr/>
                      </a:pPr>
                      <a:r>
                        <a:rPr lang="ru-RU" sz="1400" dirty="0" smtClean="0"/>
                        <a:t>Первый МГМУ им. </a:t>
                      </a:r>
                    </a:p>
                    <a:p>
                      <a:pPr algn="ctr">
                        <a:defRPr/>
                      </a:pPr>
                      <a:r>
                        <a:rPr lang="ru-RU" sz="1400" dirty="0" smtClean="0"/>
                        <a:t>И.М. Сеченова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  <a:tr h="9897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КЛИНИЧЕСКИЕ</a:t>
                      </a:r>
                      <a:endParaRPr lang="en-US" sz="1400" dirty="0" smtClean="0"/>
                    </a:p>
                    <a:p>
                      <a:r>
                        <a:rPr lang="ru-RU" sz="1400" dirty="0" smtClean="0"/>
                        <a:t>ИССЛЕДОВАНИЯ </a:t>
                      </a:r>
                    </a:p>
                    <a:p>
                      <a:r>
                        <a:rPr lang="ru-RU" sz="1400" dirty="0" smtClean="0"/>
                        <a:t>(2-3 этапы)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 150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Требуется </a:t>
                      </a:r>
                      <a:r>
                        <a:rPr lang="ru-RU" sz="1400" dirty="0" err="1" smtClean="0"/>
                        <a:t>финансирова-ние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2017-2019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БГМУ,</a:t>
                      </a:r>
                    </a:p>
                    <a:p>
                      <a:pPr algn="ctr"/>
                      <a:r>
                        <a:rPr lang="ru-RU" sz="1400" dirty="0" err="1" smtClean="0"/>
                        <a:t>УфИХ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  <a:tr h="7662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РЕГИСТРАЦИЯ И ОДОБРЕНИЕ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 1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Требуется </a:t>
                      </a:r>
                      <a:r>
                        <a:rPr lang="ru-RU" sz="1400" dirty="0" err="1" smtClean="0"/>
                        <a:t>финансирова-ние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УфИХ</a:t>
                      </a:r>
                      <a:r>
                        <a:rPr lang="ru-RU" sz="1400" dirty="0" smtClean="0"/>
                        <a:t>,</a:t>
                      </a:r>
                    </a:p>
                    <a:p>
                      <a:pPr algn="ctr"/>
                      <a:r>
                        <a:rPr lang="ru-RU" sz="1400" dirty="0" smtClean="0"/>
                        <a:t>БГМУ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/>
                </a:tc>
              </a:tr>
            </a:tbl>
          </a:graphicData>
        </a:graphic>
      </p:graphicFrame>
      <p:sp>
        <p:nvSpPr>
          <p:cNvPr id="1848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C0A7289-8352-4393-B17E-89AE63015630}" type="slidenum">
              <a:rPr lang="ru-RU" altLang="ru-RU" sz="1200" smtClean="0">
                <a:solidFill>
                  <a:srgbClr val="898989"/>
                </a:solidFill>
              </a:rPr>
              <a:pPr/>
              <a:t>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10556</TotalTime>
  <Words>5131</Words>
  <Application>Microsoft Office PowerPoint</Application>
  <PresentationFormat>Экран (4:3)</PresentationFormat>
  <Paragraphs>529</Paragraphs>
  <Slides>21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41" baseType="lpstr">
      <vt:lpstr>Microsoft YaHei</vt:lpstr>
      <vt:lpstr>ＭＳ Ｐゴシック</vt:lpstr>
      <vt:lpstr>ＭＳ Ｐゴシック</vt:lpstr>
      <vt:lpstr>SimSun</vt:lpstr>
      <vt:lpstr>Arial</vt:lpstr>
      <vt:lpstr>Calibri</vt:lpstr>
      <vt:lpstr>Garamond</vt:lpstr>
      <vt:lpstr>Open Sans</vt:lpstr>
      <vt:lpstr>Open Sans Light</vt:lpstr>
      <vt:lpstr>Open Sans Semibold</vt:lpstr>
      <vt:lpstr>Segoe UI</vt:lpstr>
      <vt:lpstr>Segoe UI Light</vt:lpstr>
      <vt:lpstr>Segoe UI Semibold</vt:lpstr>
      <vt:lpstr>Times New Roman</vt:lpstr>
      <vt:lpstr>Wingdings</vt:lpstr>
      <vt:lpstr>Wingdings 2</vt:lpstr>
      <vt:lpstr>5_Тема Office</vt:lpstr>
      <vt:lpstr>Theme</vt:lpstr>
      <vt:lpstr>Лист</vt:lpstr>
      <vt:lpstr>Лист Microsoft Excel 97-2003</vt:lpstr>
      <vt:lpstr>НАУКА И ИННОВАЦИИ   В  БАШКИРСКОМ ГОСУДАРСТВЕННОМ  МЕДИЦИНСКОМ  УНИВЕРСИТЕТЕ:   ОТ  ИДЕИ – К  ПРАКТИЧЕСКОЙ РЕАЛИЗАЦИИ</vt:lpstr>
      <vt:lpstr> БАШКИРСКИЙ ГОСУДАРСТВЕННЫЙ МЕДИЦИНСКИЙ УНИВЕРСИТЕТ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 титана с ПЭО покрытием</vt:lpstr>
      <vt:lpstr>Международный научно-образовательный  медицинский кластер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Проректор по научной и инновационной работе</dc:creator>
  <cp:lastModifiedBy>Исхакова Лира Миниахметовна</cp:lastModifiedBy>
  <cp:revision>1075</cp:revision>
  <cp:lastPrinted>2017-06-13T15:44:56Z</cp:lastPrinted>
  <dcterms:created xsi:type="dcterms:W3CDTF">2012-08-30T06:36:09Z</dcterms:created>
  <dcterms:modified xsi:type="dcterms:W3CDTF">2017-06-14T03:44:43Z</dcterms:modified>
</cp:coreProperties>
</file>